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5143500" type="screen16x9"/>
  <p:notesSz cx="6858000" cy="9144000"/>
  <p:embeddedFontLst>
    <p:embeddedFont>
      <p:font typeface="Average" charset="0"/>
      <p:regular r:id="rId8"/>
    </p:embeddedFont>
    <p:embeddedFont>
      <p:font typeface="Lora" charset="-52"/>
      <p:regular r:id="rId9"/>
      <p:bold r:id="rId10"/>
      <p:italic r:id="rId11"/>
      <p:boldItalic r:id="rId12"/>
    </p:embeddedFont>
    <p:embeddedFont>
      <p:font typeface="Caveat" charset="0"/>
      <p:regular r:id="rId13"/>
      <p:bold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1" d="100"/>
          <a:sy n="91" d="100"/>
        </p:scale>
        <p:origin x="-750" y="-6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3500576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a95b4cf412_0_4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a95b4cf412_0_4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a95b4cf412_0_5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a95b4cf412_0_5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a95b4cf412_0_4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a95b4cf412_0_4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a95b4cf412_0_5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a95b4cf412_0_5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3.png"/><Relationship Id="rId7" Type="http://schemas.openxmlformats.org/officeDocument/2006/relationships/image" Target="../media/image11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11" Type="http://schemas.openxmlformats.org/officeDocument/2006/relationships/image" Target="../media/image19.png"/><Relationship Id="rId5" Type="http://schemas.openxmlformats.org/officeDocument/2006/relationships/image" Target="../media/image10.png"/><Relationship Id="rId10" Type="http://schemas.openxmlformats.org/officeDocument/2006/relationships/image" Target="../media/image18.png"/><Relationship Id="rId4" Type="http://schemas.openxmlformats.org/officeDocument/2006/relationships/image" Target="../media/image14.pn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8366" y="1933275"/>
            <a:ext cx="3652725" cy="25899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>
            <a:spLocks noGrp="1"/>
          </p:cNvSpPr>
          <p:nvPr>
            <p:ph type="ctrTitle"/>
          </p:nvPr>
        </p:nvSpPr>
        <p:spPr>
          <a:xfrm>
            <a:off x="4099033" y="1285150"/>
            <a:ext cx="4492441" cy="192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latin typeface="Lora"/>
              <a:ea typeface="Lora"/>
              <a:cs typeface="Lora"/>
              <a:sym typeface="Lora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>
                <a:latin typeface="Caveat"/>
                <a:ea typeface="Caveat"/>
                <a:cs typeface="Caveat"/>
                <a:sym typeface="Caveat"/>
              </a:rPr>
              <a:t>идеографическое письмо</a:t>
            </a:r>
            <a:endParaRPr b="1" dirty="0"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1"/>
          </p:nvPr>
        </p:nvSpPr>
        <p:spPr>
          <a:xfrm>
            <a:off x="7215200" y="4556900"/>
            <a:ext cx="2548500" cy="648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/>
          </a:p>
        </p:txBody>
      </p:sp>
      <p:sp>
        <p:nvSpPr>
          <p:cNvPr id="57" name="Google Shape;57;p13"/>
          <p:cNvSpPr txBox="1"/>
          <p:nvPr/>
        </p:nvSpPr>
        <p:spPr>
          <a:xfrm>
            <a:off x="205500" y="607275"/>
            <a:ext cx="8733000" cy="13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52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Древнейшее египетское </a:t>
            </a:r>
            <a:endParaRPr/>
          </a:p>
        </p:txBody>
      </p:sp>
      <p:sp>
        <p:nvSpPr>
          <p:cNvPr id="58" name="Google Shape;58;p13"/>
          <p:cNvSpPr txBox="1"/>
          <p:nvPr/>
        </p:nvSpPr>
        <p:spPr>
          <a:xfrm>
            <a:off x="384225" y="4523175"/>
            <a:ext cx="3681000" cy="4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latin typeface="Average"/>
                <a:ea typeface="Average"/>
                <a:cs typeface="Average"/>
                <a:sym typeface="Average"/>
              </a:rPr>
              <a:t>Палетка Нармера — один из древнейших памятников египетской письменности.</a:t>
            </a:r>
            <a:endParaRPr sz="1200"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title"/>
          </p:nvPr>
        </p:nvSpPr>
        <p:spPr>
          <a:xfrm>
            <a:off x="311700" y="1723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latin typeface="Caveat"/>
                <a:ea typeface="Caveat"/>
                <a:cs typeface="Caveat"/>
                <a:sym typeface="Caveat"/>
              </a:rPr>
              <a:t>Переходный характер древнеегипетского письма</a:t>
            </a:r>
            <a:endParaRPr b="1"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64" name="Google Shape;64;p14"/>
          <p:cNvSpPr txBox="1">
            <a:spLocks noGrp="1"/>
          </p:cNvSpPr>
          <p:nvPr>
            <p:ph type="body" idx="1"/>
          </p:nvPr>
        </p:nvSpPr>
        <p:spPr>
          <a:xfrm>
            <a:off x="311700" y="1140250"/>
            <a:ext cx="4325400" cy="392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Первоначально египетское письмо было </a:t>
            </a:r>
            <a:r>
              <a:rPr lang="ru" sz="1700" b="1" i="1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пиктографическим</a:t>
            </a:r>
            <a:r>
              <a:rPr lang="ru" sz="1700" b="1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 </a:t>
            </a:r>
            <a:r>
              <a:rPr lang="ru" sz="1700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(⊚ - «солнце»).</a:t>
            </a:r>
            <a:endParaRPr sz="1700">
              <a:solidFill>
                <a:srgbClr val="000000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700">
              <a:solidFill>
                <a:srgbClr val="000000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ru" sz="1700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Следующим шагом было создание </a:t>
            </a:r>
            <a:r>
              <a:rPr lang="ru" sz="1700" b="1" i="1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идеографического</a:t>
            </a:r>
            <a:r>
              <a:rPr lang="ru" sz="1700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 письма (⊚ «солнце» — слово «день», исходя из того, что солнце светит лишь днём).</a:t>
            </a:r>
            <a:endParaRPr sz="1700">
              <a:solidFill>
                <a:srgbClr val="000000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1700">
              <a:solidFill>
                <a:srgbClr val="000000"/>
              </a:solidFill>
              <a:latin typeface="Average"/>
              <a:ea typeface="Average"/>
              <a:cs typeface="Average"/>
              <a:sym typeface="Average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700"/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14250" y="470925"/>
            <a:ext cx="1598750" cy="1598750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4"/>
          <p:cNvSpPr txBox="1"/>
          <p:nvPr/>
        </p:nvSpPr>
        <p:spPr>
          <a:xfrm>
            <a:off x="5041200" y="965450"/>
            <a:ext cx="3791100" cy="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b="1">
                <a:latin typeface="Lora"/>
                <a:ea typeface="Lora"/>
                <a:cs typeface="Lora"/>
                <a:sym typeface="Lora"/>
              </a:rPr>
              <a:t>Иероглиф VS пиктограмма</a:t>
            </a:r>
            <a:endParaRPr sz="2000" b="1">
              <a:latin typeface="Lora"/>
              <a:ea typeface="Lora"/>
              <a:cs typeface="Lora"/>
              <a:sym typeface="Lora"/>
            </a:endParaRPr>
          </a:p>
        </p:txBody>
      </p:sp>
      <p:pic>
        <p:nvPicPr>
          <p:cNvPr id="67" name="Google Shape;67;p14"/>
          <p:cNvPicPr preferRelativeResize="0"/>
          <p:nvPr/>
        </p:nvPicPr>
        <p:blipFill rotWithShape="1">
          <a:blip r:embed="rId4">
            <a:alphaModFix/>
          </a:blip>
          <a:srcRect l="11806" t="11365" r="12020" b="12461"/>
          <a:stretch/>
        </p:blipFill>
        <p:spPr>
          <a:xfrm>
            <a:off x="4637100" y="2120500"/>
            <a:ext cx="2087250" cy="208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70000" y="2120500"/>
            <a:ext cx="2087250" cy="208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75" name="Google Shape;75;p15"/>
          <p:cNvPicPr preferRelativeResize="0"/>
          <p:nvPr/>
        </p:nvPicPr>
        <p:blipFill rotWithShape="1">
          <a:blip r:embed="rId3">
            <a:alphaModFix/>
          </a:blip>
          <a:srcRect l="15788" t="31083" r="23857" b="8218"/>
          <a:stretch/>
        </p:blipFill>
        <p:spPr>
          <a:xfrm>
            <a:off x="499375" y="334625"/>
            <a:ext cx="8145250" cy="4605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/>
          <p:nvPr/>
        </p:nvSpPr>
        <p:spPr>
          <a:xfrm>
            <a:off x="6042675" y="428975"/>
            <a:ext cx="2007900" cy="7311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p16"/>
          <p:cNvSpPr txBox="1">
            <a:spLocks noGrp="1"/>
          </p:cNvSpPr>
          <p:nvPr>
            <p:ph type="title"/>
          </p:nvPr>
        </p:nvSpPr>
        <p:spPr>
          <a:xfrm>
            <a:off x="311700" y="1847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Caveat"/>
                <a:ea typeface="Caveat"/>
                <a:cs typeface="Caveat"/>
                <a:sym typeface="Caveat"/>
              </a:rPr>
              <a:t>Система письма</a:t>
            </a:r>
            <a:endParaRPr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82" name="Google Shape;82;p16"/>
          <p:cNvSpPr/>
          <p:nvPr/>
        </p:nvSpPr>
        <p:spPr>
          <a:xfrm>
            <a:off x="1017375" y="434913"/>
            <a:ext cx="2007900" cy="7311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6"/>
          <p:cNvSpPr txBox="1">
            <a:spLocks noGrp="1"/>
          </p:cNvSpPr>
          <p:nvPr>
            <p:ph type="body" idx="1"/>
          </p:nvPr>
        </p:nvSpPr>
        <p:spPr>
          <a:xfrm>
            <a:off x="981225" y="360850"/>
            <a:ext cx="2080200" cy="396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 b="1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звуковые знаки (фонограммы)</a:t>
            </a:r>
            <a:endParaRPr b="1">
              <a:solidFill>
                <a:srgbClr val="000000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84" name="Google Shape;84;p16"/>
          <p:cNvSpPr txBox="1">
            <a:spLocks noGrp="1"/>
          </p:cNvSpPr>
          <p:nvPr>
            <p:ph type="body" idx="1"/>
          </p:nvPr>
        </p:nvSpPr>
        <p:spPr>
          <a:xfrm>
            <a:off x="6006525" y="384250"/>
            <a:ext cx="2080200" cy="34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 b="1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смысловые знаки (идеограммы)</a:t>
            </a:r>
            <a:endParaRPr b="1">
              <a:solidFill>
                <a:srgbClr val="000000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85" name="Google Shape;85;p16"/>
          <p:cNvSpPr/>
          <p:nvPr/>
        </p:nvSpPr>
        <p:spPr>
          <a:xfrm>
            <a:off x="793225" y="1363325"/>
            <a:ext cx="2441700" cy="10635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6"/>
          <p:cNvSpPr txBox="1">
            <a:spLocks noGrp="1"/>
          </p:cNvSpPr>
          <p:nvPr>
            <p:ph type="body" idx="1"/>
          </p:nvPr>
        </p:nvSpPr>
        <p:spPr>
          <a:xfrm>
            <a:off x="550725" y="1225988"/>
            <a:ext cx="2941200" cy="34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 sz="1600" b="1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односогласные знаки</a:t>
            </a:r>
            <a:endParaRPr sz="1600" b="1">
              <a:solidFill>
                <a:srgbClr val="000000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87" name="Google Shape;87;p16"/>
          <p:cNvSpPr/>
          <p:nvPr/>
        </p:nvSpPr>
        <p:spPr>
          <a:xfrm>
            <a:off x="793225" y="2571750"/>
            <a:ext cx="2441700" cy="10635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6"/>
          <p:cNvSpPr/>
          <p:nvPr/>
        </p:nvSpPr>
        <p:spPr>
          <a:xfrm>
            <a:off x="5576025" y="3139375"/>
            <a:ext cx="2941200" cy="16014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6"/>
          <p:cNvSpPr/>
          <p:nvPr/>
        </p:nvSpPr>
        <p:spPr>
          <a:xfrm>
            <a:off x="793213" y="3799700"/>
            <a:ext cx="2441700" cy="10635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6"/>
          <p:cNvSpPr txBox="1">
            <a:spLocks noGrp="1"/>
          </p:cNvSpPr>
          <p:nvPr>
            <p:ph type="body" idx="1"/>
          </p:nvPr>
        </p:nvSpPr>
        <p:spPr>
          <a:xfrm>
            <a:off x="515775" y="2426838"/>
            <a:ext cx="3011100" cy="34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 sz="1600" b="1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двусогласные знаки</a:t>
            </a:r>
            <a:endParaRPr sz="1600" b="1">
              <a:solidFill>
                <a:srgbClr val="000000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91" name="Google Shape;91;p16"/>
          <p:cNvSpPr/>
          <p:nvPr/>
        </p:nvSpPr>
        <p:spPr>
          <a:xfrm>
            <a:off x="5576025" y="1349013"/>
            <a:ext cx="2941200" cy="16014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6"/>
          <p:cNvSpPr txBox="1">
            <a:spLocks noGrp="1"/>
          </p:cNvSpPr>
          <p:nvPr>
            <p:ph type="body" idx="1"/>
          </p:nvPr>
        </p:nvSpPr>
        <p:spPr>
          <a:xfrm>
            <a:off x="617325" y="3699688"/>
            <a:ext cx="2808000" cy="34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 sz="1600" b="1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трехсогласные знаки</a:t>
            </a:r>
            <a:endParaRPr sz="1600" b="1">
              <a:solidFill>
                <a:srgbClr val="000000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93" name="Google Shape;93;p16"/>
          <p:cNvSpPr txBox="1">
            <a:spLocks noGrp="1"/>
          </p:cNvSpPr>
          <p:nvPr>
            <p:ph type="body" idx="1"/>
          </p:nvPr>
        </p:nvSpPr>
        <p:spPr>
          <a:xfrm>
            <a:off x="6006525" y="1306925"/>
            <a:ext cx="2080200" cy="34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 sz="1700" b="1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логограммы</a:t>
            </a:r>
            <a:endParaRPr sz="1700" b="1">
              <a:solidFill>
                <a:srgbClr val="000000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94" name="Google Shape;94;p16"/>
          <p:cNvSpPr txBox="1">
            <a:spLocks noGrp="1"/>
          </p:cNvSpPr>
          <p:nvPr>
            <p:ph type="body" idx="1"/>
          </p:nvPr>
        </p:nvSpPr>
        <p:spPr>
          <a:xfrm>
            <a:off x="6006525" y="3065500"/>
            <a:ext cx="2080200" cy="34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ru" sz="1700" b="1">
                <a:solidFill>
                  <a:srgbClr val="000000"/>
                </a:solidFill>
                <a:latin typeface="Average"/>
                <a:ea typeface="Average"/>
                <a:cs typeface="Average"/>
                <a:sym typeface="Average"/>
              </a:rPr>
              <a:t>детерминативы</a:t>
            </a:r>
            <a:endParaRPr sz="1700" b="1">
              <a:solidFill>
                <a:srgbClr val="000000"/>
              </a:solidFill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95" name="Google Shape;9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0985" y="1714975"/>
            <a:ext cx="359990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6"/>
          <p:cNvSpPr txBox="1"/>
          <p:nvPr/>
        </p:nvSpPr>
        <p:spPr>
          <a:xfrm>
            <a:off x="1227000" y="1635775"/>
            <a:ext cx="2007900" cy="7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/>
              <a:t>Изображаемый предмет: нога</a:t>
            </a:r>
            <a:endParaRPr sz="1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/>
              <a:t>Транслитерация: </a:t>
            </a:r>
            <a:r>
              <a:rPr lang="ru" sz="1200" b="1"/>
              <a:t>b</a:t>
            </a:r>
            <a:endParaRPr sz="12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/>
              <a:t>Приблизительное звуковое значение: </a:t>
            </a:r>
            <a:r>
              <a:rPr lang="ru" sz="1200" b="1"/>
              <a:t>«б»</a:t>
            </a:r>
            <a:endParaRPr sz="1200" b="1"/>
          </a:p>
        </p:txBody>
      </p:sp>
      <p:pic>
        <p:nvPicPr>
          <p:cNvPr id="97" name="Google Shape;97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1654" y="3178650"/>
            <a:ext cx="580900" cy="183442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6"/>
          <p:cNvSpPr txBox="1"/>
          <p:nvPr/>
        </p:nvSpPr>
        <p:spPr>
          <a:xfrm>
            <a:off x="1227000" y="4113925"/>
            <a:ext cx="2007900" cy="7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/>
              <a:t>Изображаемый предмет: навозный жук</a:t>
            </a:r>
            <a:endParaRPr sz="1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/>
              <a:t>Транслитерация:</a:t>
            </a:r>
            <a:r>
              <a:rPr lang="ru" sz="1200" b="1"/>
              <a:t> </a:t>
            </a:r>
            <a:r>
              <a:rPr lang="ru" sz="1250" b="1" i="1">
                <a:solidFill>
                  <a:srgbClr val="202122"/>
                </a:solidFill>
                <a:highlight>
                  <a:srgbClr val="FFFFFF"/>
                </a:highlight>
              </a:rPr>
              <a:t>ḫpr</a:t>
            </a:r>
            <a:endParaRPr sz="12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sp>
        <p:nvSpPr>
          <p:cNvPr id="99" name="Google Shape;99;p16"/>
          <p:cNvSpPr txBox="1"/>
          <p:nvPr/>
        </p:nvSpPr>
        <p:spPr>
          <a:xfrm>
            <a:off x="1227000" y="2922613"/>
            <a:ext cx="2007900" cy="7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/>
              <a:t>Изображаемый предмет: глаз</a:t>
            </a:r>
            <a:endParaRPr sz="1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/>
              <a:t>Транслитерация: </a:t>
            </a:r>
            <a:r>
              <a:rPr lang="ru" sz="1200" b="1"/>
              <a:t>ir</a:t>
            </a:r>
            <a:endParaRPr sz="1200" b="1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/>
          </a:p>
        </p:txBody>
      </p:sp>
      <p:pic>
        <p:nvPicPr>
          <p:cNvPr id="100" name="Google Shape;100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60975" y="4209475"/>
            <a:ext cx="360000" cy="54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92288" y="2007288"/>
            <a:ext cx="396600" cy="396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6"/>
          <p:cNvSpPr txBox="1"/>
          <p:nvPr/>
        </p:nvSpPr>
        <p:spPr>
          <a:xfrm>
            <a:off x="6381025" y="1872963"/>
            <a:ext cx="2007900" cy="7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/>
              <a:t>Изображаемый предмет: солнце</a:t>
            </a:r>
            <a:endParaRPr sz="10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/>
              <a:t>Возможные значения: день, свет, солнце, время</a:t>
            </a:r>
            <a:endParaRPr sz="1200" b="1"/>
          </a:p>
        </p:txBody>
      </p:sp>
      <p:pic>
        <p:nvPicPr>
          <p:cNvPr id="103" name="Google Shape;103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26838" y="3653725"/>
            <a:ext cx="527475" cy="57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800125" y="4385271"/>
            <a:ext cx="580900" cy="188399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6"/>
          <p:cNvSpPr/>
          <p:nvPr/>
        </p:nvSpPr>
        <p:spPr>
          <a:xfrm>
            <a:off x="6717525" y="3742975"/>
            <a:ext cx="74400" cy="830700"/>
          </a:xfrm>
          <a:prstGeom prst="rightBrace">
            <a:avLst>
              <a:gd name="adj1" fmla="val 50000"/>
              <a:gd name="adj2" fmla="val 5000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6"/>
          <p:cNvSpPr txBox="1"/>
          <p:nvPr/>
        </p:nvSpPr>
        <p:spPr>
          <a:xfrm>
            <a:off x="6613875" y="3983425"/>
            <a:ext cx="1946400" cy="34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00"/>
              <a:t>Определитель «говорить»</a:t>
            </a:r>
            <a:endParaRPr sz="1200" b="1"/>
          </a:p>
        </p:txBody>
      </p:sp>
      <p:sp>
        <p:nvSpPr>
          <p:cNvPr id="107" name="Google Shape;107;p16"/>
          <p:cNvSpPr/>
          <p:nvPr/>
        </p:nvSpPr>
        <p:spPr>
          <a:xfrm>
            <a:off x="384225" y="818000"/>
            <a:ext cx="632075" cy="3581850"/>
          </a:xfrm>
          <a:custGeom>
            <a:avLst/>
            <a:gdLst/>
            <a:ahLst/>
            <a:cxnLst/>
            <a:rect l="l" t="t" r="r" b="b"/>
            <a:pathLst>
              <a:path w="25283" h="143274" extrusionOk="0">
                <a:moveTo>
                  <a:pt x="25283" y="0"/>
                </a:moveTo>
                <a:lnTo>
                  <a:pt x="0" y="0"/>
                </a:lnTo>
                <a:lnTo>
                  <a:pt x="495" y="142779"/>
                </a:lnTo>
                <a:lnTo>
                  <a:pt x="16360" y="143274"/>
                </a:ln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cxnSp>
        <p:nvCxnSpPr>
          <p:cNvPr id="108" name="Google Shape;108;p16"/>
          <p:cNvCxnSpPr>
            <a:endCxn id="85" idx="1"/>
          </p:cNvCxnSpPr>
          <p:nvPr/>
        </p:nvCxnSpPr>
        <p:spPr>
          <a:xfrm rot="10800000" flipH="1">
            <a:off x="396625" y="1895075"/>
            <a:ext cx="396600" cy="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9" name="Google Shape;109;p16"/>
          <p:cNvCxnSpPr/>
          <p:nvPr/>
        </p:nvCxnSpPr>
        <p:spPr>
          <a:xfrm rot="10800000" flipH="1">
            <a:off x="396700" y="3112663"/>
            <a:ext cx="396600" cy="1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0" name="Google Shape;110;p16"/>
          <p:cNvSpPr/>
          <p:nvPr/>
        </p:nvSpPr>
        <p:spPr>
          <a:xfrm>
            <a:off x="8056075" y="780825"/>
            <a:ext cx="718850" cy="3123275"/>
          </a:xfrm>
          <a:custGeom>
            <a:avLst/>
            <a:gdLst/>
            <a:ahLst/>
            <a:cxnLst/>
            <a:rect l="l" t="t" r="r" b="b"/>
            <a:pathLst>
              <a:path w="28754" h="124931" extrusionOk="0">
                <a:moveTo>
                  <a:pt x="0" y="0"/>
                </a:moveTo>
                <a:lnTo>
                  <a:pt x="28259" y="0"/>
                </a:lnTo>
                <a:lnTo>
                  <a:pt x="28754" y="124435"/>
                </a:lnTo>
                <a:lnTo>
                  <a:pt x="18839" y="124931"/>
                </a:lnTo>
              </a:path>
            </a:pathLst>
          </a:cu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sp>
      <p:cxnSp>
        <p:nvCxnSpPr>
          <p:cNvPr id="111" name="Google Shape;111;p16"/>
          <p:cNvCxnSpPr>
            <a:stCxn id="91" idx="3"/>
          </p:cNvCxnSpPr>
          <p:nvPr/>
        </p:nvCxnSpPr>
        <p:spPr>
          <a:xfrm>
            <a:off x="8517225" y="2149713"/>
            <a:ext cx="257700" cy="6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2" name="Google Shape;112;p16"/>
          <p:cNvCxnSpPr>
            <a:endCxn id="83" idx="3"/>
          </p:cNvCxnSpPr>
          <p:nvPr/>
        </p:nvCxnSpPr>
        <p:spPr>
          <a:xfrm flipH="1">
            <a:off x="3061425" y="520450"/>
            <a:ext cx="396600" cy="38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13" name="Google Shape;113;p16"/>
          <p:cNvCxnSpPr>
            <a:endCxn id="84" idx="1"/>
          </p:cNvCxnSpPr>
          <p:nvPr/>
        </p:nvCxnSpPr>
        <p:spPr>
          <a:xfrm>
            <a:off x="5676525" y="520450"/>
            <a:ext cx="330000" cy="387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pic>
        <p:nvPicPr>
          <p:cNvPr id="114" name="Google Shape;114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524388" y="1393750"/>
            <a:ext cx="1762125" cy="3419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7"/>
          <p:cNvSpPr txBox="1">
            <a:spLocks noGrp="1"/>
          </p:cNvSpPr>
          <p:nvPr>
            <p:ph type="title"/>
          </p:nvPr>
        </p:nvSpPr>
        <p:spPr>
          <a:xfrm>
            <a:off x="311700" y="17235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latin typeface="Caveat"/>
                <a:ea typeface="Caveat"/>
                <a:cs typeface="Caveat"/>
                <a:sym typeface="Caveat"/>
              </a:rPr>
              <a:t>Пример</a:t>
            </a:r>
            <a:endParaRPr>
              <a:latin typeface="Caveat"/>
              <a:ea typeface="Caveat"/>
              <a:cs typeface="Caveat"/>
              <a:sym typeface="Caveat"/>
            </a:endParaRPr>
          </a:p>
        </p:txBody>
      </p:sp>
      <p:pic>
        <p:nvPicPr>
          <p:cNvPr id="120" name="Google Shape;120;p17"/>
          <p:cNvPicPr preferRelativeResize="0"/>
          <p:nvPr/>
        </p:nvPicPr>
        <p:blipFill>
          <a:blip r:embed="rId3">
            <a:alphaModFix/>
          </a:blip>
          <a:srcRect l="50173" b="53846"/>
          <a:stretch>
            <a:fillRect/>
          </a:stretch>
        </p:blipFill>
        <p:spPr>
          <a:xfrm>
            <a:off x="430923" y="956474"/>
            <a:ext cx="3857297" cy="11981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7"/>
          <p:cNvPicPr preferRelativeResize="0"/>
          <p:nvPr/>
        </p:nvPicPr>
        <p:blipFill>
          <a:blip r:embed="rId4">
            <a:alphaModFix/>
          </a:blip>
          <a:srcRect l="51451" b="43671"/>
          <a:stretch>
            <a:fillRect/>
          </a:stretch>
        </p:blipFill>
        <p:spPr>
          <a:xfrm>
            <a:off x="462456" y="2179098"/>
            <a:ext cx="3804744" cy="1205233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7"/>
          <p:cNvSpPr txBox="1"/>
          <p:nvPr/>
        </p:nvSpPr>
        <p:spPr>
          <a:xfrm>
            <a:off x="5166050" y="905500"/>
            <a:ext cx="22308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latin typeface="Average"/>
                <a:ea typeface="Average"/>
                <a:cs typeface="Average"/>
                <a:sym typeface="Average"/>
              </a:rPr>
              <a:t>написано кратко вместо</a:t>
            </a:r>
            <a:endParaRPr sz="1500"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23" name="Google Shape;123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77825" y="880600"/>
            <a:ext cx="388218" cy="42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77825" y="1287345"/>
            <a:ext cx="388225" cy="1226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332650" y="805439"/>
            <a:ext cx="388225" cy="4215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32650" y="1269349"/>
            <a:ext cx="388225" cy="1259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32650" y="1484939"/>
            <a:ext cx="388225" cy="122596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7"/>
          <p:cNvSpPr txBox="1"/>
          <p:nvPr/>
        </p:nvSpPr>
        <p:spPr>
          <a:xfrm>
            <a:off x="4777825" y="1602625"/>
            <a:ext cx="3346500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latin typeface="Average"/>
                <a:ea typeface="Average"/>
                <a:cs typeface="Average"/>
                <a:sym typeface="Average"/>
              </a:rPr>
              <a:t>Здесь три односогласных знака:</a:t>
            </a:r>
            <a:endParaRPr sz="1500"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29" name="Google Shape;12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37425" y="1999150"/>
            <a:ext cx="388200" cy="4214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37425" y="2508812"/>
            <a:ext cx="388225" cy="12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77587" y="2817125"/>
            <a:ext cx="507900" cy="160386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7"/>
          <p:cNvSpPr txBox="1"/>
          <p:nvPr/>
        </p:nvSpPr>
        <p:spPr>
          <a:xfrm>
            <a:off x="4490838" y="830350"/>
            <a:ext cx="5079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1)</a:t>
            </a:r>
            <a:endParaRPr/>
          </a:p>
        </p:txBody>
      </p:sp>
      <p:sp>
        <p:nvSpPr>
          <p:cNvPr id="133" name="Google Shape;133;p17"/>
          <p:cNvSpPr txBox="1"/>
          <p:nvPr/>
        </p:nvSpPr>
        <p:spPr>
          <a:xfrm>
            <a:off x="4477650" y="1570338"/>
            <a:ext cx="388200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2)</a:t>
            </a:r>
            <a:endParaRPr/>
          </a:p>
        </p:txBody>
      </p:sp>
      <p:sp>
        <p:nvSpPr>
          <p:cNvPr id="134" name="Google Shape;134;p17"/>
          <p:cNvSpPr txBox="1"/>
          <p:nvPr/>
        </p:nvSpPr>
        <p:spPr>
          <a:xfrm>
            <a:off x="5285475" y="2024038"/>
            <a:ext cx="3882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 b="1" i="1">
                <a:solidFill>
                  <a:srgbClr val="202122"/>
                </a:solidFill>
                <a:highlight>
                  <a:srgbClr val="FFFFFF"/>
                </a:highlight>
              </a:rPr>
              <a:t>ḏ</a:t>
            </a:r>
            <a:endParaRPr sz="1700" b="1"/>
          </a:p>
        </p:txBody>
      </p:sp>
      <p:sp>
        <p:nvSpPr>
          <p:cNvPr id="135" name="Google Shape;135;p17"/>
          <p:cNvSpPr txBox="1"/>
          <p:nvPr/>
        </p:nvSpPr>
        <p:spPr>
          <a:xfrm>
            <a:off x="5285475" y="2349550"/>
            <a:ext cx="3882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 b="1" i="1">
                <a:solidFill>
                  <a:srgbClr val="202122"/>
                </a:solidFill>
                <a:highlight>
                  <a:srgbClr val="FFFFFF"/>
                </a:highlight>
              </a:rPr>
              <a:t>d</a:t>
            </a:r>
            <a:endParaRPr sz="1700" b="1"/>
          </a:p>
        </p:txBody>
      </p:sp>
      <p:sp>
        <p:nvSpPr>
          <p:cNvPr id="136" name="Google Shape;136;p17"/>
          <p:cNvSpPr txBox="1"/>
          <p:nvPr/>
        </p:nvSpPr>
        <p:spPr>
          <a:xfrm>
            <a:off x="5285475" y="2711463"/>
            <a:ext cx="3882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 b="1" i="1">
                <a:solidFill>
                  <a:srgbClr val="202122"/>
                </a:solidFill>
                <a:highlight>
                  <a:srgbClr val="FFFFFF"/>
                </a:highlight>
              </a:rPr>
              <a:t>f</a:t>
            </a:r>
            <a:endParaRPr sz="1700" b="1"/>
          </a:p>
        </p:txBody>
      </p:sp>
      <p:sp>
        <p:nvSpPr>
          <p:cNvPr id="137" name="Google Shape;137;p17"/>
          <p:cNvSpPr txBox="1"/>
          <p:nvPr/>
        </p:nvSpPr>
        <p:spPr>
          <a:xfrm>
            <a:off x="5733525" y="1989900"/>
            <a:ext cx="3446400" cy="11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3)</a:t>
            </a:r>
            <a:r>
              <a:rPr lang="ru" b="1"/>
              <a:t> </a:t>
            </a:r>
            <a:r>
              <a:rPr lang="ru" sz="1500" b="1">
                <a:latin typeface="Average"/>
                <a:ea typeface="Average"/>
                <a:cs typeface="Average"/>
                <a:sym typeface="Average"/>
              </a:rPr>
              <a:t>ḏd</a:t>
            </a:r>
            <a:r>
              <a:rPr lang="ru" sz="1500">
                <a:latin typeface="Average"/>
                <a:ea typeface="Average"/>
                <a:cs typeface="Average"/>
                <a:sym typeface="Average"/>
              </a:rPr>
              <a:t> — глагол «говорить», </a:t>
            </a:r>
            <a:endParaRPr sz="1500">
              <a:latin typeface="Average"/>
              <a:ea typeface="Average"/>
              <a:cs typeface="Average"/>
              <a:sym typeface="Averag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 b="1">
                <a:latin typeface="Average"/>
                <a:ea typeface="Average"/>
                <a:cs typeface="Average"/>
                <a:sym typeface="Average"/>
              </a:rPr>
              <a:t>.f </a:t>
            </a:r>
            <a:r>
              <a:rPr lang="ru" sz="1500">
                <a:latin typeface="Average"/>
                <a:ea typeface="Average"/>
                <a:cs typeface="Average"/>
                <a:sym typeface="Average"/>
              </a:rPr>
              <a:t>— местоимение-суффикс 3 л. ед. ч. </a:t>
            </a:r>
            <a:endParaRPr sz="1500">
              <a:latin typeface="Average"/>
              <a:ea typeface="Average"/>
              <a:cs typeface="Average"/>
              <a:sym typeface="Average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latin typeface="Average"/>
                <a:ea typeface="Average"/>
                <a:cs typeface="Average"/>
                <a:sym typeface="Average"/>
              </a:rPr>
              <a:t>Таким образом, вся группа читается: </a:t>
            </a:r>
            <a:r>
              <a:rPr lang="ru" sz="1500" b="1">
                <a:latin typeface="Average"/>
                <a:ea typeface="Average"/>
                <a:cs typeface="Average"/>
                <a:sym typeface="Average"/>
              </a:rPr>
              <a:t>ḏd.f</a:t>
            </a:r>
            <a:r>
              <a:rPr lang="ru" sz="1500">
                <a:latin typeface="Average"/>
                <a:ea typeface="Average"/>
                <a:cs typeface="Average"/>
                <a:sym typeface="Average"/>
              </a:rPr>
              <a:t>, что значит «говорит он».</a:t>
            </a:r>
            <a:endParaRPr sz="1500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38" name="Google Shape;138;p17"/>
          <p:cNvSpPr txBox="1"/>
          <p:nvPr/>
        </p:nvSpPr>
        <p:spPr>
          <a:xfrm>
            <a:off x="4490850" y="3022500"/>
            <a:ext cx="361800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4)</a:t>
            </a:r>
            <a:endParaRPr/>
          </a:p>
        </p:txBody>
      </p:sp>
      <p:pic>
        <p:nvPicPr>
          <p:cNvPr id="139" name="Google Shape;139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824410" y="3122228"/>
            <a:ext cx="229275" cy="243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790963" y="3489000"/>
            <a:ext cx="361950" cy="104775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7"/>
          <p:cNvSpPr txBox="1"/>
          <p:nvPr/>
        </p:nvSpPr>
        <p:spPr>
          <a:xfrm>
            <a:off x="5225625" y="3073375"/>
            <a:ext cx="3606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latin typeface="Average"/>
                <a:ea typeface="Average"/>
                <a:cs typeface="Average"/>
                <a:sym typeface="Average"/>
              </a:rPr>
              <a:t>читается jnk — независимое местоимение 1 л. ед. ч.</a:t>
            </a:r>
            <a:endParaRPr sz="1500"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42" name="Google Shape;142;p1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23350" y="3772975"/>
            <a:ext cx="361950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7"/>
          <p:cNvSpPr txBox="1"/>
          <p:nvPr/>
        </p:nvSpPr>
        <p:spPr>
          <a:xfrm>
            <a:off x="311700" y="3619375"/>
            <a:ext cx="388200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5)</a:t>
            </a:r>
            <a:endParaRPr/>
          </a:p>
        </p:txBody>
      </p:sp>
      <p:sp>
        <p:nvSpPr>
          <p:cNvPr id="144" name="Google Shape;144;p17"/>
          <p:cNvSpPr txBox="1"/>
          <p:nvPr/>
        </p:nvSpPr>
        <p:spPr>
          <a:xfrm>
            <a:off x="985300" y="3644275"/>
            <a:ext cx="35076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latin typeface="Average"/>
                <a:ea typeface="Average"/>
                <a:cs typeface="Average"/>
                <a:sym typeface="Average"/>
              </a:rPr>
              <a:t>nb — «господин, хозяин, владыка»</a:t>
            </a:r>
            <a:endParaRPr sz="1500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45" name="Google Shape;145;p17"/>
          <p:cNvSpPr txBox="1"/>
          <p:nvPr/>
        </p:nvSpPr>
        <p:spPr>
          <a:xfrm>
            <a:off x="311700" y="4015975"/>
            <a:ext cx="388200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6)</a:t>
            </a:r>
            <a:endParaRPr/>
          </a:p>
        </p:txBody>
      </p:sp>
      <p:pic>
        <p:nvPicPr>
          <p:cNvPr id="146" name="Google Shape;146;p1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flipH="1">
            <a:off x="748672" y="3991101"/>
            <a:ext cx="88719" cy="421475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7"/>
          <p:cNvSpPr txBox="1"/>
          <p:nvPr/>
        </p:nvSpPr>
        <p:spPr>
          <a:xfrm>
            <a:off x="886175" y="4040875"/>
            <a:ext cx="35076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latin typeface="Average"/>
                <a:ea typeface="Average"/>
                <a:cs typeface="Average"/>
                <a:sym typeface="Average"/>
              </a:rPr>
              <a:t>двусогласный знак qd</a:t>
            </a:r>
            <a:endParaRPr sz="1500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48" name="Google Shape;148;p17"/>
          <p:cNvSpPr txBox="1"/>
          <p:nvPr/>
        </p:nvSpPr>
        <p:spPr>
          <a:xfrm>
            <a:off x="311700" y="4462350"/>
            <a:ext cx="388200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7)</a:t>
            </a:r>
            <a:endParaRPr/>
          </a:p>
        </p:txBody>
      </p:sp>
      <p:pic>
        <p:nvPicPr>
          <p:cNvPr id="149" name="Google Shape;149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8100" y="4615950"/>
            <a:ext cx="352425" cy="114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7"/>
          <p:cNvSpPr txBox="1"/>
          <p:nvPr/>
        </p:nvSpPr>
        <p:spPr>
          <a:xfrm>
            <a:off x="985300" y="4437475"/>
            <a:ext cx="3507600" cy="37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latin typeface="Average"/>
                <a:ea typeface="Average"/>
                <a:cs typeface="Average"/>
                <a:sym typeface="Average"/>
              </a:rPr>
              <a:t>d, фонетический комплемент к слову qd</a:t>
            </a:r>
            <a:endParaRPr sz="1500">
              <a:latin typeface="Average"/>
              <a:ea typeface="Average"/>
              <a:cs typeface="Average"/>
              <a:sym typeface="Average"/>
            </a:endParaRPr>
          </a:p>
        </p:txBody>
      </p:sp>
      <p:sp>
        <p:nvSpPr>
          <p:cNvPr id="151" name="Google Shape;151;p17"/>
          <p:cNvSpPr txBox="1"/>
          <p:nvPr/>
        </p:nvSpPr>
        <p:spPr>
          <a:xfrm>
            <a:off x="4477650" y="3716950"/>
            <a:ext cx="388200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 smtClean="0"/>
              <a:t>8)</a:t>
            </a:r>
            <a:endParaRPr dirty="0"/>
          </a:p>
        </p:txBody>
      </p:sp>
      <p:pic>
        <p:nvPicPr>
          <p:cNvPr id="152" name="Google Shape;152;p1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857308" y="3765600"/>
            <a:ext cx="229275" cy="315253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7"/>
          <p:cNvSpPr txBox="1"/>
          <p:nvPr/>
        </p:nvSpPr>
        <p:spPr>
          <a:xfrm>
            <a:off x="5166050" y="3535975"/>
            <a:ext cx="3870000" cy="6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latin typeface="Average"/>
                <a:ea typeface="Average"/>
                <a:cs typeface="Average"/>
                <a:sym typeface="Average"/>
              </a:rPr>
              <a:t>написано вместо близкого по форме иероглифического знака     ,детерминатив в словах qd «строить» и qd «образ»</a:t>
            </a:r>
            <a:endParaRPr sz="1500">
              <a:latin typeface="Average"/>
              <a:ea typeface="Average"/>
              <a:cs typeface="Average"/>
              <a:sym typeface="Average"/>
            </a:endParaRPr>
          </a:p>
        </p:txBody>
      </p:sp>
      <p:pic>
        <p:nvPicPr>
          <p:cNvPr id="154" name="Google Shape;154;p1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332650" y="3991088"/>
            <a:ext cx="152400" cy="161925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17"/>
          <p:cNvSpPr txBox="1"/>
          <p:nvPr/>
        </p:nvSpPr>
        <p:spPr>
          <a:xfrm>
            <a:off x="4477650" y="4411400"/>
            <a:ext cx="388200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9</a:t>
            </a:r>
            <a:r>
              <a:rPr lang="ru" dirty="0" smtClean="0"/>
              <a:t>)</a:t>
            </a:r>
            <a:endParaRPr dirty="0"/>
          </a:p>
        </p:txBody>
      </p:sp>
      <p:pic>
        <p:nvPicPr>
          <p:cNvPr id="156" name="Google Shape;156;p1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4894675" y="4411392"/>
            <a:ext cx="88725" cy="337158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7"/>
          <p:cNvSpPr txBox="1"/>
          <p:nvPr/>
        </p:nvSpPr>
        <p:spPr>
          <a:xfrm>
            <a:off x="5012225" y="4340675"/>
            <a:ext cx="3870000" cy="7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500">
                <a:latin typeface="Average"/>
                <a:ea typeface="Average"/>
                <a:cs typeface="Average"/>
                <a:sym typeface="Average"/>
              </a:rPr>
              <a:t>детерминатив в словах, обозначающих абстрактные понятия.</a:t>
            </a:r>
            <a:endParaRPr sz="1500">
              <a:latin typeface="Average"/>
              <a:ea typeface="Average"/>
              <a:cs typeface="Average"/>
              <a:sym typeface="Averag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7"/>
          <p:cNvSpPr txBox="1"/>
          <p:nvPr/>
        </p:nvSpPr>
        <p:spPr>
          <a:xfrm>
            <a:off x="488100" y="260275"/>
            <a:ext cx="8167800" cy="433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700" b="1" dirty="0">
                <a:latin typeface="Average"/>
                <a:ea typeface="Average"/>
                <a:cs typeface="Average"/>
                <a:sym typeface="Average"/>
              </a:rPr>
              <a:t>jnk nb qd «Я — владыка характера», то есть «я обладаю крепким характером».</a:t>
            </a:r>
            <a:endParaRPr sz="1700" b="1" dirty="0">
              <a:latin typeface="Average"/>
              <a:ea typeface="Average"/>
              <a:cs typeface="Average"/>
              <a:sym typeface="Average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 animBg="1"/>
    </p:bld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263</Words>
  <Application>Microsoft Office PowerPoint</Application>
  <PresentationFormat>Экран (16:9)</PresentationFormat>
  <Paragraphs>51</Paragraphs>
  <Slides>5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Average</vt:lpstr>
      <vt:lpstr>Lora</vt:lpstr>
      <vt:lpstr>Caveat</vt:lpstr>
      <vt:lpstr>Simple Light</vt:lpstr>
      <vt:lpstr> идеографическое письмо</vt:lpstr>
      <vt:lpstr>Переходный характер древнеегипетского письма</vt:lpstr>
      <vt:lpstr>Презентация PowerPoint</vt:lpstr>
      <vt:lpstr>Система письма</vt:lpstr>
      <vt:lpstr>Пример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идеографическое письмо</dc:title>
  <dc:creator>Татьяна Киргизова</dc:creator>
  <cp:lastModifiedBy>Бухгалтер</cp:lastModifiedBy>
  <cp:revision>3</cp:revision>
  <dcterms:modified xsi:type="dcterms:W3CDTF">2021-06-14T15:38:46Z</dcterms:modified>
</cp:coreProperties>
</file>