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8288000" cy="10287000"/>
  <p:notesSz cx="6858000" cy="9144000"/>
  <p:embeddedFontLst>
    <p:embeddedFont>
      <p:font typeface="Arimo" panose="020B0604020202020204" charset="0"/>
      <p:regular r:id="rId14"/>
    </p:embeddedFont>
    <p:embeddedFont>
      <p:font typeface="Arimo Bold" panose="020B0604020202020204" charset="0"/>
      <p:regular r:id="rId15"/>
    </p:embeddedFon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Inter Thin" panose="020B0604020202020204" charset="0"/>
      <p:regular r:id="rId20"/>
    </p:embeddedFont>
    <p:embeddedFont>
      <p:font typeface="Malik Heavy" panose="020B0604020202020204" charset="-52"/>
      <p:regular r:id="rId21"/>
    </p:embeddedFont>
    <p:embeddedFont>
      <p:font typeface="Open Sans Extra Bold" panose="020B0604020202020204" charset="0"/>
      <p:regular r:id="rId22"/>
    </p:embeddedFont>
    <p:embeddedFont>
      <p:font typeface="Open Sans Light" panose="020B0604020202020204" charset="0"/>
      <p:regular r:id="rId23"/>
    </p:embeddedFont>
    <p:embeddedFont>
      <p:font typeface="Open Sans Light Bold" panose="020B0604020202020204" charset="0"/>
      <p:regular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7" d="100"/>
          <a:sy n="57" d="100"/>
        </p:scale>
        <p:origin x="258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5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1.fntdata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1378790" cy="10287000"/>
          </a:xfrm>
          <a:prstGeom prst="rect">
            <a:avLst/>
          </a:prstGeom>
          <a:solidFill>
            <a:srgbClr val="D8EDE7"/>
          </a:solidFill>
        </p:spPr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1284241" y="0"/>
            <a:ext cx="8075295" cy="102870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331222" y="1700176"/>
            <a:ext cx="10527248" cy="18827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525"/>
              </a:lnSpc>
            </a:pPr>
            <a:r>
              <a:rPr lang="en-US" sz="5375">
                <a:solidFill>
                  <a:srgbClr val="000000"/>
                </a:solidFill>
                <a:latin typeface="Malik Heavy"/>
              </a:rPr>
              <a:t>М. В. Ломоносов </a:t>
            </a:r>
          </a:p>
          <a:p>
            <a:pPr algn="ctr">
              <a:lnSpc>
                <a:spcPts val="7525"/>
              </a:lnSpc>
              <a:spcBef>
                <a:spcPct val="0"/>
              </a:spcBef>
            </a:pPr>
            <a:r>
              <a:rPr lang="en-US" sz="5375">
                <a:solidFill>
                  <a:srgbClr val="000000"/>
                </a:solidFill>
                <a:latin typeface="Malik Heavy"/>
              </a:rPr>
              <a:t>и его вклад в языкознание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10075" y="8040974"/>
            <a:ext cx="8369542" cy="12173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828"/>
              </a:lnSpc>
              <a:spcBef>
                <a:spcPct val="0"/>
              </a:spcBef>
            </a:pPr>
            <a:r>
              <a:rPr lang="en-US" sz="3448">
                <a:solidFill>
                  <a:srgbClr val="000000"/>
                </a:solidFill>
                <a:latin typeface="Malik Heavy"/>
              </a:rPr>
              <a:t>Работу выполнили А. Колесова и Ю. Юзуфович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9144000" cy="10287000"/>
            <a:chOff x="0" y="0"/>
            <a:chExt cx="3093156" cy="3479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093156" cy="3479800"/>
            </a:xfrm>
            <a:custGeom>
              <a:avLst/>
              <a:gdLst/>
              <a:ahLst/>
              <a:cxnLst/>
              <a:rect l="l" t="t" r="r" b="b"/>
              <a:pathLst>
                <a:path w="3093156" h="3479800">
                  <a:moveTo>
                    <a:pt x="0" y="0"/>
                  </a:moveTo>
                  <a:lnTo>
                    <a:pt x="3093156" y="0"/>
                  </a:lnTo>
                  <a:lnTo>
                    <a:pt x="3093156" y="3479800"/>
                  </a:lnTo>
                  <a:lnTo>
                    <a:pt x="0" y="3479800"/>
                  </a:lnTo>
                  <a:close/>
                </a:path>
              </a:pathLst>
            </a:custGeom>
            <a:solidFill>
              <a:srgbClr val="D8EDE7"/>
            </a:solidFill>
          </p:spPr>
        </p:sp>
      </p:grp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693967" y="2137775"/>
            <a:ext cx="5757625" cy="7393757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3139335" y="895350"/>
            <a:ext cx="12009330" cy="1104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925"/>
              </a:lnSpc>
              <a:spcBef>
                <a:spcPct val="0"/>
              </a:spcBef>
            </a:pPr>
            <a:r>
              <a:rPr lang="en-US" sz="6375">
                <a:solidFill>
                  <a:srgbClr val="000000"/>
                </a:solidFill>
                <a:latin typeface="Malik Heavy"/>
              </a:rPr>
              <a:t>Биография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9715500" y="3365800"/>
            <a:ext cx="8252356" cy="3498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06"/>
              </a:lnSpc>
            </a:pPr>
            <a:r>
              <a:rPr lang="en-US" sz="2861">
                <a:solidFill>
                  <a:srgbClr val="000000"/>
                </a:solidFill>
                <a:latin typeface="Open Sans Light"/>
              </a:rPr>
              <a:t>Михаил Ломоносов родился в деревне Мишанинской Архангелогородской губернии. Отец владел небольшим судном, на котором перевозил государственные и частные грузы, рыбачил и охотился. С детства Ломоносов помогал отцу и быстро всему учился — он должен был продолжить семейное дело.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842776" y="0"/>
            <a:ext cx="8445224" cy="10287000"/>
            <a:chOff x="0" y="0"/>
            <a:chExt cx="2856779" cy="3479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856779" cy="3479800"/>
            </a:xfrm>
            <a:custGeom>
              <a:avLst/>
              <a:gdLst/>
              <a:ahLst/>
              <a:cxnLst/>
              <a:rect l="l" t="t" r="r" b="b"/>
              <a:pathLst>
                <a:path w="2856779" h="3479800">
                  <a:moveTo>
                    <a:pt x="0" y="0"/>
                  </a:moveTo>
                  <a:lnTo>
                    <a:pt x="2856779" y="0"/>
                  </a:lnTo>
                  <a:lnTo>
                    <a:pt x="2856779" y="3479800"/>
                  </a:lnTo>
                  <a:lnTo>
                    <a:pt x="0" y="3479800"/>
                  </a:lnTo>
                  <a:close/>
                </a:path>
              </a:pathLst>
            </a:custGeom>
            <a:solidFill>
              <a:srgbClr val="D8EDE7"/>
            </a:solidFill>
          </p:spPr>
        </p:sp>
      </p:grp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2047075" y="883241"/>
            <a:ext cx="4795835" cy="8520519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5383292" y="1076315"/>
            <a:ext cx="8918968" cy="11709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9484"/>
              </a:lnSpc>
              <a:spcBef>
                <a:spcPct val="0"/>
              </a:spcBef>
            </a:pPr>
            <a:r>
              <a:rPr lang="en-US" sz="6774">
                <a:solidFill>
                  <a:srgbClr val="000000"/>
                </a:solidFill>
                <a:latin typeface="Malik Heavy"/>
              </a:rPr>
              <a:t>Биография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02047" y="2105374"/>
            <a:ext cx="9438681" cy="65563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028"/>
              </a:lnSpc>
            </a:pPr>
            <a:r>
              <a:rPr lang="en-US" sz="2877">
                <a:solidFill>
                  <a:srgbClr val="000000"/>
                </a:solidFill>
                <a:latin typeface="Inter Thin"/>
              </a:rPr>
              <a:t> </a:t>
            </a:r>
          </a:p>
          <a:p>
            <a:pPr>
              <a:lnSpc>
                <a:spcPts val="4028"/>
              </a:lnSpc>
            </a:pPr>
            <a:r>
              <a:rPr lang="en-US" sz="2877">
                <a:solidFill>
                  <a:srgbClr val="000000"/>
                </a:solidFill>
                <a:latin typeface="Inter Thin"/>
              </a:rPr>
              <a:t>В декабре 1730 года Михаил Ломоносов сбежал из дома и отправился вместе с рыбным обозом в Москву. Добрался через три недели и поступил в Славяно-греко-латинскую академию. Учился прилежно, поэтому уже через полгода его перевели из нижнего класса во второй, и в том же году — в третий.</a:t>
            </a:r>
          </a:p>
          <a:p>
            <a:pPr>
              <a:lnSpc>
                <a:spcPts val="4028"/>
              </a:lnSpc>
            </a:pPr>
            <a:r>
              <a:rPr lang="en-US" sz="2877">
                <a:solidFill>
                  <a:srgbClr val="000000"/>
                </a:solidFill>
                <a:latin typeface="Inter Thin"/>
              </a:rPr>
              <a:t>Занятия в московской академии дали Ломоносову гуманитарное образование.</a:t>
            </a:r>
          </a:p>
          <a:p>
            <a:pPr>
              <a:lnSpc>
                <a:spcPts val="4028"/>
              </a:lnSpc>
            </a:pPr>
            <a:endParaRPr lang="en-US" sz="2877">
              <a:solidFill>
                <a:srgbClr val="000000"/>
              </a:solidFill>
              <a:latin typeface="Inter Thin"/>
            </a:endParaRPr>
          </a:p>
          <a:p>
            <a:pPr>
              <a:lnSpc>
                <a:spcPts val="4028"/>
              </a:lnSpc>
            </a:pPr>
            <a:endParaRPr lang="en-US" sz="2877">
              <a:solidFill>
                <a:srgbClr val="000000"/>
              </a:solidFill>
              <a:latin typeface="Inter Thin"/>
            </a:endParaRPr>
          </a:p>
          <a:p>
            <a:pPr marL="0" lvl="0" indent="0">
              <a:lnSpc>
                <a:spcPts val="4028"/>
              </a:lnSpc>
              <a:spcBef>
                <a:spcPct val="0"/>
              </a:spcBef>
            </a:pPr>
            <a:endParaRPr lang="en-US" sz="2877">
              <a:solidFill>
                <a:srgbClr val="000000"/>
              </a:solidFill>
              <a:latin typeface="Inter Thi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8ED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2121646" y="2418417"/>
            <a:ext cx="5686069" cy="653538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012328" y="904875"/>
            <a:ext cx="10263345" cy="10375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434"/>
              </a:lnSpc>
              <a:spcBef>
                <a:spcPct val="0"/>
              </a:spcBef>
            </a:pPr>
            <a:r>
              <a:rPr lang="en-US" sz="6024">
                <a:solidFill>
                  <a:srgbClr val="000000"/>
                </a:solidFill>
                <a:latin typeface="Malik Heavy"/>
              </a:rPr>
              <a:t>Биография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74395" y="1875790"/>
            <a:ext cx="10898836" cy="75539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20"/>
              </a:lnSpc>
            </a:pPr>
            <a:r>
              <a:rPr lang="en-US" sz="3300">
                <a:solidFill>
                  <a:srgbClr val="000000"/>
                </a:solidFill>
                <a:latin typeface="Open Sans Light"/>
              </a:rPr>
              <a:t> </a:t>
            </a:r>
          </a:p>
          <a:p>
            <a:pPr>
              <a:lnSpc>
                <a:spcPts val="4620"/>
              </a:lnSpc>
            </a:pPr>
            <a:r>
              <a:rPr lang="en-US" sz="3300">
                <a:solidFill>
                  <a:srgbClr val="000000"/>
                </a:solidFill>
                <a:latin typeface="Open Sans Light"/>
              </a:rPr>
              <a:t>В 1748 году Михаил Ломоносов начал редактировать переводы книг, которые печатались при Академии наук, и переводы заметок в газете «Санкт-Петербургские ведомости». Ученый уделял внимание не только распространению зарубежных трудов, но и развитию отечественной науки. Он создал «Риторику», которая стала первым учебным пособием мировой литературы на русском языке. В это же время Ломоносов выступил с «Похвальным словом императрице Елизавете Петровне», за которое получил чин коллежского советника.</a:t>
            </a:r>
          </a:p>
          <a:p>
            <a:pPr algn="ctr">
              <a:lnSpc>
                <a:spcPts val="4759"/>
              </a:lnSpc>
            </a:pPr>
            <a:endParaRPr lang="en-US" sz="3300">
              <a:solidFill>
                <a:srgbClr val="000000"/>
              </a:solidFill>
              <a:latin typeface="Open Sans Ligh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2202531" y="1742495"/>
            <a:ext cx="5613764" cy="680201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4063192" y="895350"/>
            <a:ext cx="10161616" cy="11118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9064"/>
              </a:lnSpc>
              <a:spcBef>
                <a:spcPct val="0"/>
              </a:spcBef>
            </a:pPr>
            <a:r>
              <a:rPr lang="en-US" sz="6474">
                <a:solidFill>
                  <a:srgbClr val="000000"/>
                </a:solidFill>
                <a:latin typeface="Malik Heavy"/>
              </a:rPr>
              <a:t>Биография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28700" y="3084767"/>
            <a:ext cx="10585213" cy="47696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808"/>
              </a:lnSpc>
              <a:spcBef>
                <a:spcPct val="0"/>
              </a:spcBef>
            </a:pPr>
            <a:r>
              <a:rPr lang="en-US" sz="2720">
                <a:solidFill>
                  <a:srgbClr val="000000"/>
                </a:solidFill>
                <a:latin typeface="Arimo"/>
              </a:rPr>
              <a:t>Ломоносов продолжал трудиться в Петербургской Академии наук. В 1757 году его назначили советником Академической канцелярии в Петербурге. В этом же году ученый издал свой главный труд по филологии — </a:t>
            </a:r>
            <a:r>
              <a:rPr lang="en-US" sz="2720">
                <a:solidFill>
                  <a:srgbClr val="000000"/>
                </a:solidFill>
                <a:latin typeface="Arimo Bold"/>
              </a:rPr>
              <a:t>«Российскую грамматику»</a:t>
            </a:r>
            <a:r>
              <a:rPr lang="en-US" sz="2720">
                <a:solidFill>
                  <a:srgbClr val="000000"/>
                </a:solidFill>
                <a:latin typeface="Arimo"/>
              </a:rPr>
              <a:t>. В ней Ломоносов впервые разделил русский и церковнославянский языки, изложил законы и формы русского языка, классифицировал диалекты. Годом позже выпустил специальное исследование </a:t>
            </a:r>
            <a:r>
              <a:rPr lang="en-US" sz="2720">
                <a:solidFill>
                  <a:srgbClr val="000000"/>
                </a:solidFill>
                <a:latin typeface="Arimo Bold"/>
              </a:rPr>
              <a:t>«О пользе книг церковных в российском языке»</a:t>
            </a:r>
            <a:r>
              <a:rPr lang="en-US" sz="2720">
                <a:solidFill>
                  <a:srgbClr val="000000"/>
                </a:solidFill>
                <a:latin typeface="Arimo"/>
              </a:rPr>
              <a:t>, посвященное учению о литературных «штилях»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8ED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23136" y="1660622"/>
            <a:ext cx="9527041" cy="798044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3377321" y="447992"/>
            <a:ext cx="11533357" cy="10375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434"/>
              </a:lnSpc>
              <a:spcBef>
                <a:spcPct val="0"/>
              </a:spcBef>
            </a:pPr>
            <a:r>
              <a:rPr lang="en-US" sz="6024">
                <a:solidFill>
                  <a:srgbClr val="000000"/>
                </a:solidFill>
                <a:latin typeface="Malik Heavy"/>
              </a:rPr>
              <a:t>«Российская грамматика»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650178" y="2504737"/>
            <a:ext cx="8358811" cy="62350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060"/>
              </a:lnSpc>
            </a:pPr>
            <a:r>
              <a:rPr lang="en-US" sz="2900">
                <a:solidFill>
                  <a:srgbClr val="000000"/>
                </a:solidFill>
                <a:latin typeface="Open Sans Light"/>
              </a:rPr>
              <a:t> </a:t>
            </a:r>
          </a:p>
          <a:p>
            <a:pPr>
              <a:lnSpc>
                <a:spcPts val="4060"/>
              </a:lnSpc>
            </a:pPr>
            <a:r>
              <a:rPr lang="en-US" sz="2900">
                <a:solidFill>
                  <a:srgbClr val="000000"/>
                </a:solidFill>
                <a:latin typeface="Open Sans Light"/>
              </a:rPr>
              <a:t>В 1755 Ломоносов создает первую подлинно научную грамматику русского языка — «Российскую грамматику» (опубл. 1757), которая носит нормативный характер, закрепляет живые нормы словоупотребления, исключает из сферы использования устаревшие слова, формы и выражения. «Российская грамматика» представляет собой свод теоретических обобщений и описаний русского языка середины XVIII в.</a:t>
            </a:r>
          </a:p>
          <a:p>
            <a:pPr algn="ctr">
              <a:lnSpc>
                <a:spcPts val="4759"/>
              </a:lnSpc>
            </a:pPr>
            <a:endParaRPr lang="en-US" sz="2900">
              <a:solidFill>
                <a:srgbClr val="000000"/>
              </a:solidFill>
              <a:latin typeface="Open Sans Ligh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98062" y="424871"/>
            <a:ext cx="17291875" cy="9437258"/>
            <a:chOff x="0" y="0"/>
            <a:chExt cx="5849350" cy="319235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849350" cy="3192356"/>
            </a:xfrm>
            <a:custGeom>
              <a:avLst/>
              <a:gdLst/>
              <a:ahLst/>
              <a:cxnLst/>
              <a:rect l="l" t="t" r="r" b="b"/>
              <a:pathLst>
                <a:path w="5849350" h="3192356">
                  <a:moveTo>
                    <a:pt x="0" y="0"/>
                  </a:moveTo>
                  <a:lnTo>
                    <a:pt x="5849350" y="0"/>
                  </a:lnTo>
                  <a:lnTo>
                    <a:pt x="5849350" y="3192356"/>
                  </a:lnTo>
                  <a:lnTo>
                    <a:pt x="0" y="3192356"/>
                  </a:lnTo>
                  <a:close/>
                </a:path>
              </a:pathLst>
            </a:custGeom>
            <a:solidFill>
              <a:srgbClr val="D8EDE7"/>
            </a:solidFill>
          </p:spPr>
        </p:sp>
      </p:grpSp>
      <p:sp>
        <p:nvSpPr>
          <p:cNvPr id="4" name="TextBox 4"/>
          <p:cNvSpPr txBox="1"/>
          <p:nvPr/>
        </p:nvSpPr>
        <p:spPr>
          <a:xfrm>
            <a:off x="2774078" y="895350"/>
            <a:ext cx="12739845" cy="11125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9030"/>
              </a:lnSpc>
              <a:spcBef>
                <a:spcPct val="0"/>
              </a:spcBef>
            </a:pPr>
            <a:r>
              <a:rPr lang="en-US" sz="6450">
                <a:solidFill>
                  <a:srgbClr val="000000"/>
                </a:solidFill>
                <a:latin typeface="Malik Heavy"/>
              </a:rPr>
              <a:t>«Российская грамматика»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111317" y="3133417"/>
            <a:ext cx="14065365" cy="52809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10435" lvl="1" indent="-405217">
              <a:lnSpc>
                <a:spcPts val="5255"/>
              </a:lnSpc>
              <a:buFont typeface="Arial"/>
              <a:buChar char="•"/>
            </a:pPr>
            <a:r>
              <a:rPr lang="en-US" sz="3753">
                <a:solidFill>
                  <a:srgbClr val="000000"/>
                </a:solidFill>
                <a:latin typeface="Open Sans Light"/>
              </a:rPr>
              <a:t> Выделение восьми частей речи;</a:t>
            </a:r>
          </a:p>
          <a:p>
            <a:pPr marL="810435" lvl="1" indent="-405217">
              <a:lnSpc>
                <a:spcPts val="5255"/>
              </a:lnSpc>
              <a:buFont typeface="Arial"/>
              <a:buChar char="•"/>
            </a:pPr>
            <a:r>
              <a:rPr lang="en-US" sz="3753">
                <a:solidFill>
                  <a:srgbClr val="000000"/>
                </a:solidFill>
                <a:latin typeface="Open Sans Light"/>
              </a:rPr>
              <a:t> Новые орфографические рекомендации;</a:t>
            </a:r>
          </a:p>
          <a:p>
            <a:pPr marL="810435" lvl="1" indent="-405217">
              <a:lnSpc>
                <a:spcPts val="5255"/>
              </a:lnSpc>
              <a:buFont typeface="Arial"/>
              <a:buChar char="•"/>
            </a:pPr>
            <a:r>
              <a:rPr lang="en-US" sz="3753">
                <a:solidFill>
                  <a:srgbClr val="000000"/>
                </a:solidFill>
                <a:latin typeface="Open Sans Light"/>
              </a:rPr>
              <a:t> Раскрытие сути именного склонения, выделение четырех типов склонения имен существительных и одного — имени прилагательного;</a:t>
            </a:r>
          </a:p>
          <a:p>
            <a:pPr marL="810435" lvl="1" indent="-405217">
              <a:lnSpc>
                <a:spcPts val="5255"/>
              </a:lnSpc>
              <a:buFont typeface="Arial"/>
              <a:buChar char="•"/>
            </a:pPr>
            <a:r>
              <a:rPr lang="en-US" sz="3753">
                <a:solidFill>
                  <a:srgbClr val="000000"/>
                </a:solidFill>
                <a:latin typeface="Open Sans Light"/>
              </a:rPr>
              <a:t> Описание глагола и его грамматических категорий наклонения, времени и залога; </a:t>
            </a:r>
          </a:p>
          <a:p>
            <a:pPr marL="810435" lvl="1" indent="-405217">
              <a:lnSpc>
                <a:spcPts val="5255"/>
              </a:lnSpc>
              <a:buFont typeface="Arial"/>
              <a:buChar char="•"/>
            </a:pPr>
            <a:r>
              <a:rPr lang="en-US" sz="3753">
                <a:solidFill>
                  <a:srgbClr val="000000"/>
                </a:solidFill>
                <a:latin typeface="Open Sans Light"/>
              </a:rPr>
              <a:t> Описание знаков русской пунктуации.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360772" y="904875"/>
            <a:ext cx="11566457" cy="11023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065"/>
              </a:lnSpc>
            </a:pPr>
            <a:r>
              <a:rPr lang="en-US" sz="6475">
                <a:solidFill>
                  <a:srgbClr val="000000"/>
                </a:solidFill>
                <a:latin typeface="Open Sans Extra Bold"/>
              </a:rPr>
              <a:t> «Терминология»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42172" y="3140424"/>
            <a:ext cx="15603655" cy="58108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620"/>
              </a:lnSpc>
            </a:pPr>
            <a:r>
              <a:rPr lang="en-US" sz="3300">
                <a:solidFill>
                  <a:srgbClr val="000000"/>
                </a:solidFill>
                <a:latin typeface="Open Sans Light"/>
              </a:rPr>
              <a:t> </a:t>
            </a:r>
          </a:p>
          <a:p>
            <a:pPr algn="just">
              <a:lnSpc>
                <a:spcPts val="4620"/>
              </a:lnSpc>
            </a:pPr>
            <a:r>
              <a:rPr lang="en-US" sz="3300">
                <a:solidFill>
                  <a:srgbClr val="000000"/>
                </a:solidFill>
                <a:latin typeface="Open Sans Light"/>
              </a:rPr>
              <a:t>Ломоносов первым из русских ученых понял необходимость создания русской научной терминологии. Его позиция по отношению к терминам иноязычного происхождения была вполне определенной: сохранять из них те, которые уже получили широкое распространение. Что же касается неосвоенных терминов, то к ним у него было критическое отношение. Вот почему по мере возможности он заменял их на исконно русские эквиваленты. Исключения составляли такие, к которым трудно подобрать однозначные русские слова. </a:t>
            </a:r>
          </a:p>
          <a:p>
            <a:pPr algn="just">
              <a:lnSpc>
                <a:spcPts val="4759"/>
              </a:lnSpc>
            </a:pPr>
            <a:endParaRPr lang="en-US" sz="3300">
              <a:solidFill>
                <a:srgbClr val="000000"/>
              </a:solidFill>
              <a:latin typeface="Open Sans Ligh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8ED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495845" y="372679"/>
            <a:ext cx="15296311" cy="1864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455"/>
              </a:lnSpc>
              <a:spcBef>
                <a:spcPct val="0"/>
              </a:spcBef>
            </a:pPr>
            <a:r>
              <a:rPr lang="en-US" sz="5325">
                <a:solidFill>
                  <a:srgbClr val="000000"/>
                </a:solidFill>
                <a:latin typeface="Malik Heavy"/>
              </a:rPr>
              <a:t>«Предисловие о пользе книг церковных в российском языке»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738034" y="3527895"/>
            <a:ext cx="14811933" cy="47809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Open Sans Light"/>
              </a:rPr>
              <a:t> В трактате «Предисловие о пользе книг церковных в российском языке» (1758) Ломоносов говорит об общих проблемах становления и развития русской филологии: об установлении места и роли старославянских по происхождению языковых элементов в русском литературном языке, о разграничении стилей в русском литературном языке, о соотношении стиля, жанра и языка в литературном произведении.</a:t>
            </a:r>
          </a:p>
          <a:p>
            <a:pPr algn="ctr">
              <a:lnSpc>
                <a:spcPts val="4759"/>
              </a:lnSpc>
            </a:pPr>
            <a:endParaRPr lang="en-US" sz="3399">
              <a:solidFill>
                <a:srgbClr val="000000"/>
              </a:solidFill>
              <a:latin typeface="Open Sans Ligh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8ED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865918" y="2886085"/>
            <a:ext cx="16393382" cy="59810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Open Sans Light"/>
              </a:rPr>
              <a:t>В сочинении «О пользе книг церковных в российском языке» Михаил Васильевич Ломоносов высказывает свою знаменитую теорию «трех штилей», оказавшую большое влияние на русскую литературу. Ломоносов делит все слова русского языка на три разряда. К </a:t>
            </a:r>
            <a:r>
              <a:rPr lang="en-US" sz="3399">
                <a:solidFill>
                  <a:srgbClr val="000000"/>
                </a:solidFill>
                <a:latin typeface="Open Sans Light Bold"/>
              </a:rPr>
              <a:t>первому</a:t>
            </a:r>
            <a:r>
              <a:rPr lang="en-US" sz="3399">
                <a:solidFill>
                  <a:srgbClr val="000000"/>
                </a:solidFill>
                <a:latin typeface="Open Sans Light"/>
              </a:rPr>
              <a:t> разряду относятся </a:t>
            </a:r>
            <a:r>
              <a:rPr lang="en-US" sz="3399">
                <a:solidFill>
                  <a:srgbClr val="000000"/>
                </a:solidFill>
                <a:latin typeface="Open Sans Light Bold"/>
              </a:rPr>
              <a:t>слова, одинаково употребляемые в славянском и в разговорном русском языке</a:t>
            </a:r>
            <a:r>
              <a:rPr lang="en-US" sz="3399">
                <a:solidFill>
                  <a:srgbClr val="000000"/>
                </a:solidFill>
                <a:latin typeface="Open Sans Light"/>
              </a:rPr>
              <a:t>, как например: Бог, слава, рука, ныне, почитаю. Ко </a:t>
            </a:r>
            <a:r>
              <a:rPr lang="en-US" sz="3399">
                <a:solidFill>
                  <a:srgbClr val="000000"/>
                </a:solidFill>
                <a:latin typeface="Open Sans Light Bold"/>
              </a:rPr>
              <a:t>второму</a:t>
            </a:r>
            <a:r>
              <a:rPr lang="en-US" sz="3399">
                <a:solidFill>
                  <a:srgbClr val="000000"/>
                </a:solidFill>
                <a:latin typeface="Open Sans Light"/>
              </a:rPr>
              <a:t> разряду относятся </a:t>
            </a:r>
            <a:r>
              <a:rPr lang="en-US" sz="3399">
                <a:solidFill>
                  <a:srgbClr val="000000"/>
                </a:solidFill>
                <a:latin typeface="Open Sans Light Bold"/>
              </a:rPr>
              <a:t>чисто славянские слова</a:t>
            </a:r>
            <a:r>
              <a:rPr lang="en-US" sz="3399">
                <a:solidFill>
                  <a:srgbClr val="000000"/>
                </a:solidFill>
                <a:latin typeface="Open Sans Light"/>
              </a:rPr>
              <a:t>, которые, однако, понятны всякому грамотному человеку: отверзаю, Господен, насажденный, взываю. К </a:t>
            </a:r>
            <a:r>
              <a:rPr lang="en-US" sz="3399">
                <a:solidFill>
                  <a:srgbClr val="000000"/>
                </a:solidFill>
                <a:latin typeface="Open Sans Light Bold"/>
              </a:rPr>
              <a:t>третьем</a:t>
            </a:r>
            <a:r>
              <a:rPr lang="en-US" sz="3399">
                <a:solidFill>
                  <a:srgbClr val="000000"/>
                </a:solidFill>
                <a:latin typeface="Open Sans Light"/>
              </a:rPr>
              <a:t>у разряду относятся </a:t>
            </a:r>
            <a:r>
              <a:rPr lang="en-US" sz="3399">
                <a:solidFill>
                  <a:srgbClr val="000000"/>
                </a:solidFill>
                <a:latin typeface="Open Sans Light Bold"/>
              </a:rPr>
              <a:t>слова чисто русские</a:t>
            </a:r>
            <a:r>
              <a:rPr lang="en-US" sz="3399">
                <a:solidFill>
                  <a:srgbClr val="000000"/>
                </a:solidFill>
                <a:latin typeface="Open Sans Light"/>
              </a:rPr>
              <a:t>, которых в церковно-славянском языке вообще нет, как например: говорю, ручей, который, пока, лишь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0" y="616236"/>
            <a:ext cx="18288000" cy="2033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120"/>
              </a:lnSpc>
            </a:pPr>
            <a:r>
              <a:rPr lang="en-US" sz="5800">
                <a:solidFill>
                  <a:srgbClr val="000000"/>
                </a:solidFill>
                <a:latin typeface="Malik Heavy"/>
              </a:rPr>
              <a:t>«О пользе книг церковных в российском языке»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8ED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355827" y="914400"/>
            <a:ext cx="9576346" cy="1028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6000">
                <a:solidFill>
                  <a:srgbClr val="000000"/>
                </a:solidFill>
                <a:latin typeface="Open Sans Extra Bold"/>
              </a:rPr>
              <a:t>«Теория трех штилей»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3178527"/>
            <a:ext cx="16230600" cy="64935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340"/>
              </a:lnSpc>
            </a:pPr>
            <a:endParaRPr/>
          </a:p>
          <a:p>
            <a:pPr marL="669291" lvl="1" indent="-334646">
              <a:lnSpc>
                <a:spcPts val="4340"/>
              </a:lnSpc>
              <a:buFont typeface="Arial"/>
              <a:buChar char="•"/>
            </a:pPr>
            <a:r>
              <a:rPr lang="en-US" sz="3100">
                <a:solidFill>
                  <a:srgbClr val="000000"/>
                </a:solidFill>
                <a:latin typeface="Open Sans Light Bold"/>
              </a:rPr>
              <a:t>Высокий стиль:</a:t>
            </a:r>
            <a:r>
              <a:rPr lang="en-US" sz="3100">
                <a:solidFill>
                  <a:srgbClr val="000000"/>
                </a:solidFill>
                <a:latin typeface="Open Sans Light"/>
              </a:rPr>
              <a:t> слова первого разряда, «славяно-российских» с примесью чисто славянских, но не слишком устарелых. Этим стилем надо писать героические поэмы, оды и «прозаичные речи о важных материях». </a:t>
            </a:r>
          </a:p>
          <a:p>
            <a:pPr marL="669291" lvl="1" indent="-334646">
              <a:lnSpc>
                <a:spcPts val="4340"/>
              </a:lnSpc>
              <a:buFont typeface="Arial"/>
              <a:buChar char="•"/>
            </a:pPr>
            <a:r>
              <a:rPr lang="en-US" sz="3100">
                <a:solidFill>
                  <a:srgbClr val="000000"/>
                </a:solidFill>
                <a:latin typeface="Open Sans Light Bold"/>
              </a:rPr>
              <a:t>Средний стиль:</a:t>
            </a:r>
            <a:r>
              <a:rPr lang="en-US" sz="3100">
                <a:solidFill>
                  <a:srgbClr val="000000"/>
                </a:solidFill>
                <a:latin typeface="Open Sans Light"/>
              </a:rPr>
              <a:t> слова третьего разряда, к которым весьма осторожно можно прибавлять некоторые общеупотребительные славянские выражения. Этим стилем следует писать все театральные сочинения, «в которых требуется обыкновенное человеческое слово, к живому представлению действия».</a:t>
            </a:r>
          </a:p>
          <a:p>
            <a:pPr marL="669291" lvl="1" indent="-334646">
              <a:lnSpc>
                <a:spcPts val="4340"/>
              </a:lnSpc>
              <a:buFont typeface="Arial"/>
              <a:buChar char="•"/>
            </a:pPr>
            <a:r>
              <a:rPr lang="en-US" sz="3100">
                <a:solidFill>
                  <a:srgbClr val="000000"/>
                </a:solidFill>
                <a:latin typeface="Open Sans Light"/>
              </a:rPr>
              <a:t> </a:t>
            </a:r>
            <a:r>
              <a:rPr lang="en-US" sz="3100">
                <a:solidFill>
                  <a:srgbClr val="000000"/>
                </a:solidFill>
                <a:latin typeface="Open Sans Light Bold"/>
              </a:rPr>
              <a:t>Низкий стиль: </a:t>
            </a:r>
            <a:r>
              <a:rPr lang="en-US" sz="3100">
                <a:solidFill>
                  <a:srgbClr val="000000"/>
                </a:solidFill>
                <a:latin typeface="Open Sans Light"/>
              </a:rPr>
              <a:t>слова третьего разряда (чисто-русские). Этим стилем надо писать «комедии, увеселительные эпиграммы, песни; в прозе – дружеские письма, описания обыкновенных дел» </a:t>
            </a:r>
          </a:p>
          <a:p>
            <a:pPr>
              <a:lnSpc>
                <a:spcPts val="4340"/>
              </a:lnSpc>
            </a:pPr>
            <a:endParaRPr lang="en-US" sz="3100">
              <a:solidFill>
                <a:srgbClr val="000000"/>
              </a:solidFill>
              <a:latin typeface="Open Sans Ligh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98062" y="0"/>
            <a:ext cx="17291875" cy="9437258"/>
            <a:chOff x="0" y="0"/>
            <a:chExt cx="5849350" cy="319235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849350" cy="3192356"/>
            </a:xfrm>
            <a:custGeom>
              <a:avLst/>
              <a:gdLst/>
              <a:ahLst/>
              <a:cxnLst/>
              <a:rect l="l" t="t" r="r" b="b"/>
              <a:pathLst>
                <a:path w="5849350" h="3192356">
                  <a:moveTo>
                    <a:pt x="0" y="0"/>
                  </a:moveTo>
                  <a:lnTo>
                    <a:pt x="5849350" y="0"/>
                  </a:lnTo>
                  <a:lnTo>
                    <a:pt x="5849350" y="3192356"/>
                  </a:lnTo>
                  <a:lnTo>
                    <a:pt x="0" y="3192356"/>
                  </a:lnTo>
                  <a:close/>
                </a:path>
              </a:pathLst>
            </a:custGeom>
            <a:solidFill>
              <a:srgbClr val="D8EDE7"/>
            </a:solidFill>
          </p:spPr>
        </p:sp>
      </p:grpSp>
      <p:sp>
        <p:nvSpPr>
          <p:cNvPr id="4" name="TextBox 4"/>
          <p:cNvSpPr txBox="1"/>
          <p:nvPr/>
        </p:nvSpPr>
        <p:spPr>
          <a:xfrm>
            <a:off x="2774078" y="377508"/>
            <a:ext cx="12739845" cy="11690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9590"/>
              </a:lnSpc>
              <a:spcBef>
                <a:spcPct val="0"/>
              </a:spcBef>
            </a:pPr>
            <a:r>
              <a:rPr lang="en-US" sz="6850">
                <a:solidFill>
                  <a:srgbClr val="000000"/>
                </a:solidFill>
                <a:latin typeface="Malik Heavy"/>
              </a:rPr>
              <a:t> Список литературы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730694" y="1789450"/>
            <a:ext cx="14846911" cy="58600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02" lvl="1" indent="-323851">
              <a:lnSpc>
                <a:spcPts val="4200"/>
              </a:lnSpc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Open Sans Light"/>
              </a:rPr>
              <a:t>Электронный ресурс </a:t>
            </a:r>
            <a:r>
              <a:rPr lang="en-US" sz="2400">
                <a:solidFill>
                  <a:srgbClr val="000000"/>
                </a:solidFill>
                <a:latin typeface="Arimo Bold"/>
              </a:rPr>
              <a:t>Культура.рф «Михаил Ломоносов»</a:t>
            </a:r>
            <a:r>
              <a:rPr lang="en-US" sz="2400">
                <a:solidFill>
                  <a:srgbClr val="000000"/>
                </a:solidFill>
                <a:latin typeface="Arimo"/>
              </a:rPr>
              <a:t> https://www.culture.ru/persons/9414/mikhail-lomonosov</a:t>
            </a:r>
          </a:p>
          <a:p>
            <a:pPr marL="647702" lvl="1" indent="-323851">
              <a:lnSpc>
                <a:spcPts val="4200"/>
              </a:lnSpc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Arimo"/>
              </a:rPr>
              <a:t>Электронный ресурс Studme.org</a:t>
            </a:r>
            <a:r>
              <a:rPr lang="en-US" sz="2400">
                <a:solidFill>
                  <a:srgbClr val="000000"/>
                </a:solidFill>
                <a:latin typeface="Arimo Bold"/>
              </a:rPr>
              <a:t> «Лингвистическая деятельность М. В. Ломоносова. Формирование функционально-речевых стилей»</a:t>
            </a:r>
            <a:r>
              <a:rPr lang="en-US" sz="2400">
                <a:solidFill>
                  <a:srgbClr val="000000"/>
                </a:solidFill>
                <a:latin typeface="Arimo"/>
              </a:rPr>
              <a:t> https://studme.org/126616/literatura/lingvisticheskaya_deyatelnost_lomonosova_formirovanie_funktsionalno_rechevyh_stiley</a:t>
            </a:r>
          </a:p>
          <a:p>
            <a:pPr marL="647702" lvl="1" indent="-323851">
              <a:lnSpc>
                <a:spcPts val="4200"/>
              </a:lnSpc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Arimo"/>
              </a:rPr>
              <a:t>Электронный ресурс CyberLeninka.ru </a:t>
            </a:r>
            <a:r>
              <a:rPr lang="en-US" sz="2400">
                <a:solidFill>
                  <a:srgbClr val="000000"/>
                </a:solidFill>
                <a:latin typeface="Arimo Bold"/>
              </a:rPr>
              <a:t>«Лингвокультурологические воззрения М. В. Ломоносова»</a:t>
            </a:r>
            <a:r>
              <a:rPr lang="en-US" sz="2400">
                <a:solidFill>
                  <a:srgbClr val="000000"/>
                </a:solidFill>
                <a:latin typeface="Arimo"/>
              </a:rPr>
              <a:t> В. П. Даниленко https://cyberleninka.ru/article/n/lingvokulturologicheskie-vozzreniya-m-v-lomonosova</a:t>
            </a:r>
          </a:p>
          <a:p>
            <a:pPr marL="647702" lvl="1" indent="-323851">
              <a:lnSpc>
                <a:spcPts val="4200"/>
              </a:lnSpc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  <a:latin typeface="Arimo"/>
              </a:rPr>
              <a:t>Электронный ресурс CyberLeninka.ru </a:t>
            </a:r>
            <a:r>
              <a:rPr lang="en-US" sz="2400">
                <a:solidFill>
                  <a:srgbClr val="000000"/>
                </a:solidFill>
                <a:latin typeface="Arimo Bold"/>
              </a:rPr>
              <a:t>«Лексические изменения в границах “трёх стилей”»</a:t>
            </a:r>
            <a:r>
              <a:rPr lang="en-US" sz="2400">
                <a:solidFill>
                  <a:srgbClr val="000000"/>
                </a:solidFill>
                <a:latin typeface="Arimo"/>
              </a:rPr>
              <a:t> В. В. Колесов https://cyberleninka.ru/article/n/leksicheskie-izmeneniya-v-granitsah-tryoh-stile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915</Words>
  <Application>Microsoft Office PowerPoint</Application>
  <PresentationFormat>Произвольный</PresentationFormat>
  <Paragraphs>41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2" baseType="lpstr">
      <vt:lpstr>Calibri</vt:lpstr>
      <vt:lpstr>Arial</vt:lpstr>
      <vt:lpstr>Malik Heavy</vt:lpstr>
      <vt:lpstr>Arimo</vt:lpstr>
      <vt:lpstr>Inter Thin</vt:lpstr>
      <vt:lpstr>Open Sans Light</vt:lpstr>
      <vt:lpstr>Open Sans Extra Bold</vt:lpstr>
      <vt:lpstr>Arimo Bold</vt:lpstr>
      <vt:lpstr>Open Sans Light Bold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М. В. Ломоносов и его вклад в языкознание</dc:title>
  <dc:creator>Admin</dc:creator>
  <cp:lastModifiedBy>Admin</cp:lastModifiedBy>
  <cp:revision>2</cp:revision>
  <dcterms:created xsi:type="dcterms:W3CDTF">2006-08-16T00:00:00Z</dcterms:created>
  <dcterms:modified xsi:type="dcterms:W3CDTF">2021-10-04T12:04:51Z</dcterms:modified>
  <dc:identifier>DAErZLU04S4</dc:identifier>
</cp:coreProperties>
</file>