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ink/ink1.xml" ContentType="application/inkml+xml"/>
  <Override PartName="/ppt/ink/ink2.xml" ContentType="application/inkml+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60" r:id="rId5"/>
    <p:sldId id="289" r:id="rId6"/>
    <p:sldId id="290" r:id="rId7"/>
    <p:sldId id="263" r:id="rId8"/>
    <p:sldId id="294" r:id="rId9"/>
    <p:sldId id="266" r:id="rId10"/>
    <p:sldId id="267" r:id="rId11"/>
    <p:sldId id="295" r:id="rId12"/>
    <p:sldId id="265" r:id="rId13"/>
    <p:sldId id="268" r:id="rId14"/>
    <p:sldId id="269" r:id="rId15"/>
    <p:sldId id="270" r:id="rId16"/>
    <p:sldId id="296" r:id="rId17"/>
    <p:sldId id="292" r:id="rId18"/>
    <p:sldId id="271" r:id="rId19"/>
    <p:sldId id="272" r:id="rId20"/>
    <p:sldId id="273" r:id="rId21"/>
    <p:sldId id="274" r:id="rId22"/>
    <p:sldId id="293" r:id="rId23"/>
    <p:sldId id="275" r:id="rId24"/>
    <p:sldId id="276" r:id="rId25"/>
    <p:sldId id="277" r:id="rId26"/>
    <p:sldId id="279" r:id="rId27"/>
    <p:sldId id="280" r:id="rId28"/>
    <p:sldId id="287" r:id="rId29"/>
    <p:sldId id="281" r:id="rId30"/>
    <p:sldId id="282" r:id="rId31"/>
    <p:sldId id="283" r:id="rId32"/>
    <p:sldId id="297" r:id="rId33"/>
    <p:sldId id="284"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13" autoAdjust="0"/>
    <p:restoredTop sz="94660"/>
  </p:normalViewPr>
  <p:slideViewPr>
    <p:cSldViewPr snapToGrid="0">
      <p:cViewPr varScale="1">
        <p:scale>
          <a:sx n="94" d="100"/>
          <a:sy n="94" d="100"/>
        </p:scale>
        <p:origin x="712"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9E381C5-B05C-4BCA-9FD6-A3D689723875}" type="doc">
      <dgm:prSet loTypeId="urn:microsoft.com/office/officeart/2005/8/layout/hierarchy1" loCatId="hierarchy" qsTypeId="urn:microsoft.com/office/officeart/2005/8/quickstyle/simple1" qsCatId="simple" csTypeId="urn:microsoft.com/office/officeart/2005/8/colors/accent1_2" csCatId="accent1"/>
      <dgm:spPr/>
      <dgm:t>
        <a:bodyPr/>
        <a:lstStyle/>
        <a:p>
          <a:endParaRPr lang="en-US"/>
        </a:p>
      </dgm:t>
    </dgm:pt>
    <dgm:pt modelId="{35C26E55-E361-4AB4-BE88-9EC224524857}">
      <dgm:prSet/>
      <dgm:spPr/>
      <dgm:t>
        <a:bodyPr/>
        <a:lstStyle/>
        <a:p>
          <a:r>
            <a:rPr lang="en-US"/>
            <a:t>Память переводов: ОмегаТ хранит ваши переводы в специальном файле памяти переводов. Также файлы памяти, оставшиеся от предыдущих переводов, могут использоваться для справки. </a:t>
          </a:r>
        </a:p>
      </dgm:t>
    </dgm:pt>
    <dgm:pt modelId="{DAF3303F-8B0A-41C1-A307-EB77D662D902}" type="parTrans" cxnId="{AE229A10-E94B-404F-AAE7-190E84F92F19}">
      <dgm:prSet/>
      <dgm:spPr/>
      <dgm:t>
        <a:bodyPr/>
        <a:lstStyle/>
        <a:p>
          <a:endParaRPr lang="en-US"/>
        </a:p>
      </dgm:t>
    </dgm:pt>
    <dgm:pt modelId="{B43FAE62-B92E-4DCA-8871-AAAAB76DC6AA}" type="sibTrans" cxnId="{AE229A10-E94B-404F-AAE7-190E84F92F19}">
      <dgm:prSet/>
      <dgm:spPr/>
      <dgm:t>
        <a:bodyPr/>
        <a:lstStyle/>
        <a:p>
          <a:endParaRPr lang="en-US"/>
        </a:p>
      </dgm:t>
    </dgm:pt>
    <dgm:pt modelId="{1CBCB52E-8C16-4C51-949A-FBED2D3B58EE}">
      <dgm:prSet/>
      <dgm:spPr/>
      <dgm:t>
        <a:bodyPr/>
        <a:lstStyle/>
        <a:p>
          <a:r>
            <a:rPr lang="en-US"/>
            <a:t>Для хранения памяти переводов используется стандартный формат файлов «TMX», что позволяет </a:t>
          </a:r>
          <a:r>
            <a:rPr lang="ru-RU"/>
            <a:t>экспортировать</a:t>
          </a:r>
          <a:r>
            <a:rPr lang="en-US"/>
            <a:t> переводческие наработки в другие системы автоматизированного перевода, поддерживающие этот формат.</a:t>
          </a:r>
        </a:p>
      </dgm:t>
    </dgm:pt>
    <dgm:pt modelId="{A46BA036-3AD3-42C3-B473-A49CEF0531B0}" type="parTrans" cxnId="{81B0B100-5E27-4AB1-8920-D76ACC0313E0}">
      <dgm:prSet/>
      <dgm:spPr/>
      <dgm:t>
        <a:bodyPr/>
        <a:lstStyle/>
        <a:p>
          <a:endParaRPr lang="en-US"/>
        </a:p>
      </dgm:t>
    </dgm:pt>
    <dgm:pt modelId="{8B0AC738-C99A-4D46-BA11-A9A34606A37A}" type="sibTrans" cxnId="{81B0B100-5E27-4AB1-8920-D76ACC0313E0}">
      <dgm:prSet/>
      <dgm:spPr/>
      <dgm:t>
        <a:bodyPr/>
        <a:lstStyle/>
        <a:p>
          <a:endParaRPr lang="en-US"/>
        </a:p>
      </dgm:t>
    </dgm:pt>
    <dgm:pt modelId="{B71F1126-A0FF-8B45-978B-2785D6B7BB73}" type="pres">
      <dgm:prSet presAssocID="{19E381C5-B05C-4BCA-9FD6-A3D689723875}" presName="hierChild1" presStyleCnt="0">
        <dgm:presLayoutVars>
          <dgm:chPref val="1"/>
          <dgm:dir/>
          <dgm:animOne val="branch"/>
          <dgm:animLvl val="lvl"/>
          <dgm:resizeHandles/>
        </dgm:presLayoutVars>
      </dgm:prSet>
      <dgm:spPr/>
    </dgm:pt>
    <dgm:pt modelId="{B650ACCE-B3D7-8345-9370-CED8AC04D1C0}" type="pres">
      <dgm:prSet presAssocID="{35C26E55-E361-4AB4-BE88-9EC224524857}" presName="hierRoot1" presStyleCnt="0"/>
      <dgm:spPr/>
    </dgm:pt>
    <dgm:pt modelId="{38E6C550-0BFE-2344-9CA1-42B2B5306BE2}" type="pres">
      <dgm:prSet presAssocID="{35C26E55-E361-4AB4-BE88-9EC224524857}" presName="composite" presStyleCnt="0"/>
      <dgm:spPr/>
    </dgm:pt>
    <dgm:pt modelId="{EA55FDDF-6C7B-1041-9FC0-2AF1837B40D2}" type="pres">
      <dgm:prSet presAssocID="{35C26E55-E361-4AB4-BE88-9EC224524857}" presName="background" presStyleLbl="node0" presStyleIdx="0" presStyleCnt="2"/>
      <dgm:spPr/>
    </dgm:pt>
    <dgm:pt modelId="{47BF1D69-3396-A349-AD47-0F6538F3FFC3}" type="pres">
      <dgm:prSet presAssocID="{35C26E55-E361-4AB4-BE88-9EC224524857}" presName="text" presStyleLbl="fgAcc0" presStyleIdx="0" presStyleCnt="2">
        <dgm:presLayoutVars>
          <dgm:chPref val="3"/>
        </dgm:presLayoutVars>
      </dgm:prSet>
      <dgm:spPr/>
    </dgm:pt>
    <dgm:pt modelId="{77E3E620-E5DF-9648-85C8-DAD7D1AE1496}" type="pres">
      <dgm:prSet presAssocID="{35C26E55-E361-4AB4-BE88-9EC224524857}" presName="hierChild2" presStyleCnt="0"/>
      <dgm:spPr/>
    </dgm:pt>
    <dgm:pt modelId="{1FB1B666-EFA3-2E4D-8FEC-1D9CC30A33F5}" type="pres">
      <dgm:prSet presAssocID="{1CBCB52E-8C16-4C51-949A-FBED2D3B58EE}" presName="hierRoot1" presStyleCnt="0"/>
      <dgm:spPr/>
    </dgm:pt>
    <dgm:pt modelId="{D39F9FAB-5266-174B-BC89-07EC1021E72F}" type="pres">
      <dgm:prSet presAssocID="{1CBCB52E-8C16-4C51-949A-FBED2D3B58EE}" presName="composite" presStyleCnt="0"/>
      <dgm:spPr/>
    </dgm:pt>
    <dgm:pt modelId="{85B7EF76-1EF7-E34E-ABE0-EE8B7DC08C69}" type="pres">
      <dgm:prSet presAssocID="{1CBCB52E-8C16-4C51-949A-FBED2D3B58EE}" presName="background" presStyleLbl="node0" presStyleIdx="1" presStyleCnt="2"/>
      <dgm:spPr/>
    </dgm:pt>
    <dgm:pt modelId="{40890B7A-CDA7-D54E-A7AD-5C9C11FBF309}" type="pres">
      <dgm:prSet presAssocID="{1CBCB52E-8C16-4C51-949A-FBED2D3B58EE}" presName="text" presStyleLbl="fgAcc0" presStyleIdx="1" presStyleCnt="2">
        <dgm:presLayoutVars>
          <dgm:chPref val="3"/>
        </dgm:presLayoutVars>
      </dgm:prSet>
      <dgm:spPr/>
    </dgm:pt>
    <dgm:pt modelId="{34E84D19-E635-0D47-9C6D-AAC0BD6FFBE7}" type="pres">
      <dgm:prSet presAssocID="{1CBCB52E-8C16-4C51-949A-FBED2D3B58EE}" presName="hierChild2" presStyleCnt="0"/>
      <dgm:spPr/>
    </dgm:pt>
  </dgm:ptLst>
  <dgm:cxnLst>
    <dgm:cxn modelId="{81B0B100-5E27-4AB1-8920-D76ACC0313E0}" srcId="{19E381C5-B05C-4BCA-9FD6-A3D689723875}" destId="{1CBCB52E-8C16-4C51-949A-FBED2D3B58EE}" srcOrd="1" destOrd="0" parTransId="{A46BA036-3AD3-42C3-B473-A49CEF0531B0}" sibTransId="{8B0AC738-C99A-4D46-BA11-A9A34606A37A}"/>
    <dgm:cxn modelId="{AE229A10-E94B-404F-AAE7-190E84F92F19}" srcId="{19E381C5-B05C-4BCA-9FD6-A3D689723875}" destId="{35C26E55-E361-4AB4-BE88-9EC224524857}" srcOrd="0" destOrd="0" parTransId="{DAF3303F-8B0A-41C1-A307-EB77D662D902}" sibTransId="{B43FAE62-B92E-4DCA-8871-AAAAB76DC6AA}"/>
    <dgm:cxn modelId="{3853CE93-B7E9-554F-844E-EE04C18F4763}" type="presOf" srcId="{19E381C5-B05C-4BCA-9FD6-A3D689723875}" destId="{B71F1126-A0FF-8B45-978B-2785D6B7BB73}" srcOrd="0" destOrd="0" presId="urn:microsoft.com/office/officeart/2005/8/layout/hierarchy1"/>
    <dgm:cxn modelId="{6E24E8AF-F096-824F-B8F7-F31EDFCBACF5}" type="presOf" srcId="{1CBCB52E-8C16-4C51-949A-FBED2D3B58EE}" destId="{40890B7A-CDA7-D54E-A7AD-5C9C11FBF309}" srcOrd="0" destOrd="0" presId="urn:microsoft.com/office/officeart/2005/8/layout/hierarchy1"/>
    <dgm:cxn modelId="{9C8101C1-B0D0-1546-B59A-9DE63BFEE5D4}" type="presOf" srcId="{35C26E55-E361-4AB4-BE88-9EC224524857}" destId="{47BF1D69-3396-A349-AD47-0F6538F3FFC3}" srcOrd="0" destOrd="0" presId="urn:microsoft.com/office/officeart/2005/8/layout/hierarchy1"/>
    <dgm:cxn modelId="{5E6B8E10-3304-814E-9694-F778C09EA6A5}" type="presParOf" srcId="{B71F1126-A0FF-8B45-978B-2785D6B7BB73}" destId="{B650ACCE-B3D7-8345-9370-CED8AC04D1C0}" srcOrd="0" destOrd="0" presId="urn:microsoft.com/office/officeart/2005/8/layout/hierarchy1"/>
    <dgm:cxn modelId="{7B40DE5F-4D82-D645-9C64-D5CF9A026701}" type="presParOf" srcId="{B650ACCE-B3D7-8345-9370-CED8AC04D1C0}" destId="{38E6C550-0BFE-2344-9CA1-42B2B5306BE2}" srcOrd="0" destOrd="0" presId="urn:microsoft.com/office/officeart/2005/8/layout/hierarchy1"/>
    <dgm:cxn modelId="{F3CA5DC2-2E1A-E245-A96C-806D8CF94F90}" type="presParOf" srcId="{38E6C550-0BFE-2344-9CA1-42B2B5306BE2}" destId="{EA55FDDF-6C7B-1041-9FC0-2AF1837B40D2}" srcOrd="0" destOrd="0" presId="urn:microsoft.com/office/officeart/2005/8/layout/hierarchy1"/>
    <dgm:cxn modelId="{4C67C6AB-45B2-5949-B311-24E8AEFE9382}" type="presParOf" srcId="{38E6C550-0BFE-2344-9CA1-42B2B5306BE2}" destId="{47BF1D69-3396-A349-AD47-0F6538F3FFC3}" srcOrd="1" destOrd="0" presId="urn:microsoft.com/office/officeart/2005/8/layout/hierarchy1"/>
    <dgm:cxn modelId="{D920D78B-1F03-7943-A9A6-0C2C4B979C19}" type="presParOf" srcId="{B650ACCE-B3D7-8345-9370-CED8AC04D1C0}" destId="{77E3E620-E5DF-9648-85C8-DAD7D1AE1496}" srcOrd="1" destOrd="0" presId="urn:microsoft.com/office/officeart/2005/8/layout/hierarchy1"/>
    <dgm:cxn modelId="{5A876FB6-ABA3-034E-92DA-55AC1DC58D31}" type="presParOf" srcId="{B71F1126-A0FF-8B45-978B-2785D6B7BB73}" destId="{1FB1B666-EFA3-2E4D-8FEC-1D9CC30A33F5}" srcOrd="1" destOrd="0" presId="urn:microsoft.com/office/officeart/2005/8/layout/hierarchy1"/>
    <dgm:cxn modelId="{1319FB9B-DAE7-A44C-9ACA-DDC269911EF7}" type="presParOf" srcId="{1FB1B666-EFA3-2E4D-8FEC-1D9CC30A33F5}" destId="{D39F9FAB-5266-174B-BC89-07EC1021E72F}" srcOrd="0" destOrd="0" presId="urn:microsoft.com/office/officeart/2005/8/layout/hierarchy1"/>
    <dgm:cxn modelId="{BFBBA76B-9807-7542-B981-EFCF1358701C}" type="presParOf" srcId="{D39F9FAB-5266-174B-BC89-07EC1021E72F}" destId="{85B7EF76-1EF7-E34E-ABE0-EE8B7DC08C69}" srcOrd="0" destOrd="0" presId="urn:microsoft.com/office/officeart/2005/8/layout/hierarchy1"/>
    <dgm:cxn modelId="{A7944D99-B8C9-3E4D-B772-412E954A4E42}" type="presParOf" srcId="{D39F9FAB-5266-174B-BC89-07EC1021E72F}" destId="{40890B7A-CDA7-D54E-A7AD-5C9C11FBF309}" srcOrd="1" destOrd="0" presId="urn:microsoft.com/office/officeart/2005/8/layout/hierarchy1"/>
    <dgm:cxn modelId="{A3F9BAF5-E544-4440-939F-CC37DB6F43D8}" type="presParOf" srcId="{1FB1B666-EFA3-2E4D-8FEC-1D9CC30A33F5}" destId="{34E84D19-E635-0D47-9C6D-AAC0BD6FFBE7}"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A55FDDF-6C7B-1041-9FC0-2AF1837B40D2}">
      <dsp:nvSpPr>
        <dsp:cNvPr id="0" name=""/>
        <dsp:cNvSpPr/>
      </dsp:nvSpPr>
      <dsp:spPr>
        <a:xfrm>
          <a:off x="1333" y="110983"/>
          <a:ext cx="4682211" cy="297320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7BF1D69-3396-A349-AD47-0F6538F3FFC3}">
      <dsp:nvSpPr>
        <dsp:cNvPr id="0" name=""/>
        <dsp:cNvSpPr/>
      </dsp:nvSpPr>
      <dsp:spPr>
        <a:xfrm>
          <a:off x="521579" y="605216"/>
          <a:ext cx="4682211" cy="297320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a:t>Память переводов: ОмегаТ хранит ваши переводы в специальном файле памяти переводов. Также файлы памяти, оставшиеся от предыдущих переводов, могут использоваться для справки. </a:t>
          </a:r>
        </a:p>
      </dsp:txBody>
      <dsp:txXfrm>
        <a:off x="608661" y="692298"/>
        <a:ext cx="4508047" cy="2799040"/>
      </dsp:txXfrm>
    </dsp:sp>
    <dsp:sp modelId="{85B7EF76-1EF7-E34E-ABE0-EE8B7DC08C69}">
      <dsp:nvSpPr>
        <dsp:cNvPr id="0" name=""/>
        <dsp:cNvSpPr/>
      </dsp:nvSpPr>
      <dsp:spPr>
        <a:xfrm>
          <a:off x="5724037" y="110983"/>
          <a:ext cx="4682211" cy="297320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0890B7A-CDA7-D54E-A7AD-5C9C11FBF309}">
      <dsp:nvSpPr>
        <dsp:cNvPr id="0" name=""/>
        <dsp:cNvSpPr/>
      </dsp:nvSpPr>
      <dsp:spPr>
        <a:xfrm>
          <a:off x="6244283" y="605216"/>
          <a:ext cx="4682211" cy="297320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kern="1200"/>
            <a:t>Для хранения памяти переводов используется стандартный формат файлов «TMX», что позволяет </a:t>
          </a:r>
          <a:r>
            <a:rPr lang="ru-RU" sz="2200" kern="1200"/>
            <a:t>экспортировать</a:t>
          </a:r>
          <a:r>
            <a:rPr lang="en-US" sz="2200" kern="1200"/>
            <a:t> переводческие наработки в другие системы автоматизированного перевода, поддерживающие этот формат.</a:t>
          </a:r>
        </a:p>
      </dsp:txBody>
      <dsp:txXfrm>
        <a:off x="6331365" y="692298"/>
        <a:ext cx="4508047" cy="279904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16T13:21:33.140"/>
    </inkml:context>
    <inkml:brush xml:id="br0">
      <inkml:brushProperty name="width" value="0.035" units="cm"/>
      <inkml:brushProperty name="height" value="0.035" units="cm"/>
      <inkml:brushProperty name="color" value="#E71224"/>
    </inkml:brush>
  </inkml:definitions>
  <inkml:trace contextRef="#ctx0" brushRef="#br0">1745 1 24575,'-11'9'0,"0"-2"0,0 14 0,-9 5 0,6-7 0,-31 41 0,23-36 0,-27 52 0,25-53 0,5 17 0,-3-16 0,14-5 0,-18 20 0,13-16 0,0 8 0,-9 14 0,13-22 0,-39 52 0,31-51 0,-24 28 0,4 0 0,15-23 0,-21 31 0,30-36 0,-5 6 0,-7-6 0,16-2 0,-22 11 0,24-14 0,-12 5 0,-12 7 0,7-1 0,-34 40 0,33-33 0,-11 10 0,13-2 0,8-14 0,-29 33 0,26-30 0,-13 4 0,5 24 0,11-31 0,-15 31 0,16-32 0,-2-11 0,3 18 0,2-23 0,-2 11 0,1-1 0,1-10 0,-2 23 0,2-23 0,-2 15 0,1-3 0,1-3 0,-2 16 0,1-20 0,5 5 0,-10 0 0,9-10 0,-11 24 0,7-19 0,5 6 0,-10 4 0,9-10 0,-18 20 0,14-16 0,-2 3 0,5-6 0,3-8 0,-5 8 0,5-8 0,-4 3 0,3 9 0,-4-9 0,-2 9 0,7-14 0,-3 1 0,3 0 0,-5-1 0,5 6 0,-4-4 0,9 3 0,-4-4 0,0-1 0,4 1 0,-4 0 0,5-1 0,-4 1 0,-2 0 0,0-1 0,-4 1 0,4 9 0,0-7 0,1 7 0,0-14 0,-1 4 0,-5-4 0,5 9 0,2-3 0,-1 4 0,-1-1 0,0-3 0,-4 3 0,4-4 0,-5 0 0,5-1 0,1 1 0,1 0 0,2-1 0,-3 1 0,5 0 0,-4-5 0,2 3 0,-2-26 0,4-17 0,-6-45 0,4 22 0,-10-16 0,0 9 0,-2 15 0,2-10 0,0 21 0,5 29 0,0-14 0,2 31 0,5 8 0,0 16 0,0 0 0,0 23 0,0-28 0,0 28 0,0-36 0,0 10 0,0-4 0,0-6 0,0 5 0,5-13 0,-4-1 0,4 1 0,-5 0 0,0-1 0,5 1 0,-4 0 0,4-1 0,-5 1 0,0 0 0,0-1 0,0 1 0,0 0 0,0 4 0,0-3 0,0 3 0,0-4 0,4-5 0,2-1 0,5-5 0,0 0 0,-1 0 0,-4 5 0,4-4 0,0-1 0,7-6 0,23-16 0,-19 13 0,17-12 0,-21 15 0,29-17 0,-10 14 0,12-13 0,-9 9 0,-20 5 0,5-9 0,-18 11 0,4 0 0,-5 1 0,1 5 0,-1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1-16T12:54:50.075"/>
    </inkml:context>
    <inkml:brush xml:id="br0">
      <inkml:brushProperty name="width" value="0.035" units="cm"/>
      <inkml:brushProperty name="height" value="0.035" units="cm"/>
      <inkml:brushProperty name="color" value="#E71224"/>
    </inkml:brush>
  </inkml:definitions>
  <inkml:trace contextRef="#ctx0" brushRef="#br0">0 1 24575,'9'17'0,"-5"0"0,4-4 0,-2 11 0,3-9 0,1 16 0,-5-16 0,4 5 0,-3-1 0,3-7 0,2 18 0,-6-19 0,3 13 0,-3-11 0,0 1 0,2-2 0,-6-3 0,7-5 0,-7 8 0,3-6 0,0 6 0,-3-3 0,6-1 0,-2 5 0,0-4 0,2 4 0,-2-5 0,0 1 0,3 0 0,-7-1 0,6 5 0,-6-4 0,7 4 0,-3-1 0,-1-2 0,4 6 0,-7-6 0,3 2 0,0 1 0,-4 0 0,8 4 0,-7-3 0,7-2 0,-7-3 0,2-1 0,1 1 0,1 0 0,0 3 0,2 1 0,-2 1 0,4 2 0,-4-6 0,2-2 0,-6 4 0,7-2 0,-7 3 0,3 0 0,-1-5 0,-2 1 0,7-1 0,-7 1 0,3-1 0,0 1 0,-3 4 0,2 0 0,1-3 0,-3 5 0,7-9 0,-7 6 0,6-3 0,-6-1 0,7 1 0,-7 3 0,7 2 0,-8 3 0,8-3 0,-3 2 0,0-6 0,-2 2 0,1-3 0,-3-1 0,3 1 0,0-4 0,-3 2 0,3-2 0,-1 0 0,-2 2 0,7-2 0,-7 8 0,7-4 0,-7 4 0,6-5 0,-6 1 0,3-1 0,0-3 0,-3 3 0,3-3 0,-1 3 0,-2 1 0,7-4 0,-7 2 0,3-2 0,-4 4 0,4-1 0,-3 1 0,6-1 0,-6 1 0,7 0 0,-7-1 0,3 1 0,-1 3 0,2-2 0,0 2 0,-1-3 0,0-4 0,-4 2 0,8-6 0,-7 7 0,3-3 0,0 3 0,0 1 0,1-1 0,3 1 0,-7 0 0,6 3 0,-2-2 0,0 2 0,-1-3 0,0-5 0,-3 4 0,2-3 0,1 3 0,-3 1 0,7 0 0,-7-1 0,6 1 0,-6-1 0,7 5 0,-7-4 0,3 4 0,0-8 0,-3 2 0,2-2 0,1 0 0,-3 2 0,3-2 0,0 8 0,-3-4 0,6 4 0,-6-5 0,3 1 0,0-1 0,-3 1 0,3-1 0,-4-7 0,-4-2 0,-1-7 0,0-1 0,-3 0 0,0-3 0,2 2 0,-6 1 0,7 1 0,-3 3 0,-1-3 0,4-1 0,-3 0 0,3 4 0,-3-6 0,-1 5 0,4-7 0,-3 5 0,3-1 0,-3-4 0,-1 3 0,0-2 0,0-1 0,5 4 0,-4 0 0,3 5 0,-4 0 0,1 3 0,-1-3 0,-4 0 0,3-1 0,-2 1 0,3-4 0,0 7 0,5-7 0,3 7 0,2 1 0,7 1 0,-3 3 0,3-4 0,1 4 0,0-3 0,-1 2 0,1-3 0,-1 4 0,1-3 0,0 3 0,-5 0 0,4-3 0,-3 3 0,-1-1 0,4 2 0,-7 4 0,3-1 0,0 5 0,0-4 0,5 4 0,-4-5 0,2 1 0,-2-1 0,0 1 0,3-4 0,-7 2 0,6-6 0,-2 3 0,0 0 0,2-3 0,-6 7 0,7-7 0,-3 6 0,3-6 0,-3 7 0,3-7 0,-3 6 0,3-6 0,1 3 0,-5-8 0,0-1 0,-4-7 0,0 2 0,0-3 0,0 1 0,-4-2 0,3-3 0,-2 3 0,3-2 0,0 6 0,0-6 0,0 6 0,0-3 0,-4 8 0,3-2 0,-3 2 0,4-4 0,0 0 0,0 0 0,0 1 0,0-1 0,0 0 0,0 1 0,0-5 0,0 3 0,0-6 0,0 2 0,0 1 0,0 0 0,0 4 0,0 0 0,0 1 0,0-1 0,0 0 0,0 4 0,0 1 0</inkml:trace>
</inkml:ink>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pic>
        <p:nvPicPr>
          <p:cNvPr id="2050" name="Picture 2"/>
          <p:cNvPicPr>
            <a:picLocks noChangeAspect="1"/>
          </p:cNvPicPr>
          <p:nvPr/>
        </p:nvPicPr>
        <p:blipFill>
          <a:blip r:embed="rId2"/>
          <a:srcRect b="3795"/>
          <a:stretch>
            <a:fillRect/>
          </a:stretch>
        </p:blipFill>
        <p:spPr>
          <a:xfrm>
            <a:off x="0" y="260350"/>
            <a:ext cx="12192000" cy="6597650"/>
          </a:xfrm>
          <a:prstGeom prst="rect">
            <a:avLst/>
          </a:prstGeom>
          <a:noFill/>
          <a:ln w="9525">
            <a:noFill/>
          </a:ln>
        </p:spPr>
      </p:pic>
      <p:sp>
        <p:nvSpPr>
          <p:cNvPr id="2051" name="Rectangle 3"/>
          <p:cNvSpPr>
            <a:spLocks noGrp="1" noChangeArrowheads="1"/>
          </p:cNvSpPr>
          <p:nvPr>
            <p:ph type="ctrTitle"/>
          </p:nvPr>
        </p:nvSpPr>
        <p:spPr>
          <a:xfrm>
            <a:off x="624417" y="620713"/>
            <a:ext cx="10943167" cy="1082675"/>
          </a:xfrm>
        </p:spPr>
        <p:txBody>
          <a:bodyPr/>
          <a:lstStyle>
            <a:lvl1pPr>
              <a:defRPr/>
            </a:lvl1pPr>
          </a:lstStyle>
          <a:p>
            <a:pPr lvl="0"/>
            <a:r>
              <a:rPr lang="en-US" altLang="zh-CN" noProof="0"/>
              <a:t>Click to edit Master title style</a:t>
            </a:r>
          </a:p>
        </p:txBody>
      </p:sp>
      <p:sp>
        <p:nvSpPr>
          <p:cNvPr id="2052" name="Rectangle 4"/>
          <p:cNvSpPr>
            <a:spLocks noGrp="1" noChangeArrowheads="1"/>
          </p:cNvSpPr>
          <p:nvPr>
            <p:ph type="subTitle" idx="1"/>
          </p:nvPr>
        </p:nvSpPr>
        <p:spPr>
          <a:xfrm>
            <a:off x="626533" y="1843088"/>
            <a:ext cx="10949517" cy="981075"/>
          </a:xfrm>
        </p:spPr>
        <p:txBody>
          <a:bodyPr/>
          <a:lstStyle>
            <a:lvl1pPr marL="0" indent="0">
              <a:buFontTx/>
              <a:buNone/>
              <a:defRPr/>
            </a:lvl1pPr>
          </a:lstStyle>
          <a:p>
            <a:pPr lvl="0"/>
            <a:r>
              <a:rPr lang="en-US" altLang="zh-CN" noProof="0"/>
              <a:t>Click to edit Master subtitle style</a:t>
            </a:r>
          </a:p>
        </p:txBody>
      </p:sp>
      <p:sp>
        <p:nvSpPr>
          <p:cNvPr id="9" name="Rectangle 5"/>
          <p:cNvSpPr>
            <a:spLocks noGrp="1" noChangeArrowheads="1"/>
          </p:cNvSpPr>
          <p:nvPr>
            <p:ph type="dt" sz="half" idx="2"/>
          </p:nvPr>
        </p:nvSpPr>
        <p:spPr bwMode="auto">
          <a:xfrm>
            <a:off x="609600" y="6245225"/>
            <a:ext cx="2844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63A1C593-65D0-4073-BCC9-577B9352EA97}" type="datetimeFigureOut">
              <a:rPr lang="en-US" smtClean="0"/>
              <a:t>1/15/25</a:t>
            </a:fld>
            <a:endParaRPr lang="en-US"/>
          </a:p>
        </p:txBody>
      </p:sp>
      <p:sp>
        <p:nvSpPr>
          <p:cNvPr id="10" name="Rectangle 6"/>
          <p:cNvSpPr>
            <a:spLocks noGrp="1" noChangeArrowheads="1"/>
          </p:cNvSpPr>
          <p:nvPr>
            <p:ph type="ftr" sz="quarter" idx="3"/>
          </p:nvPr>
        </p:nvSpPr>
        <p:spPr bwMode="auto">
          <a:xfrm>
            <a:off x="4165600" y="6245225"/>
            <a:ext cx="3860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endParaRPr lang="en-US"/>
          </a:p>
        </p:txBody>
      </p:sp>
      <p:sp>
        <p:nvSpPr>
          <p:cNvPr id="11" name="Rectangle 7"/>
          <p:cNvSpPr>
            <a:spLocks noGrp="1" noChangeArrowheads="1"/>
          </p:cNvSpPr>
          <p:nvPr>
            <p:ph type="sldNum" sz="quarter" idx="4"/>
          </p:nvPr>
        </p:nvSpPr>
        <p:spPr bwMode="auto">
          <a:xfrm>
            <a:off x="8737600" y="6245225"/>
            <a:ext cx="2844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9B618960-8005-486C-9A75-10CB2AAC16F9}" type="slidenum">
              <a:rPr lang="en-US" smtClean="0"/>
              <a:t>‹#›</a:t>
            </a:fld>
            <a:endParaRPr lang="en-US"/>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A1C593-65D0-4073-BCC9-577B9352EA97}" type="datetimeFigureOut">
              <a:rPr lang="en-US" smtClean="0"/>
              <a:t>1/15/25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p:cNvSpPr>
            <a:spLocks noGrp="1"/>
          </p:cNvSpPr>
          <p:nvPr>
            <p:ph type="dt" sz="half" idx="10"/>
          </p:nvPr>
        </p:nvSpPr>
        <p:spPr/>
        <p:txBody>
          <a:bodyPr/>
          <a:lstStyle/>
          <a:p>
            <a:fld id="{63A1C593-65D0-4073-BCC9-577B9352EA97}" type="datetimeFigureOut">
              <a:rPr lang="en-US" smtClean="0"/>
              <a:t>1/15/25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174750"/>
            <a:ext cx="5384800" cy="495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174750"/>
            <a:ext cx="5384800" cy="4953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3A1C593-65D0-4073-BCC9-577B9352EA97}" type="datetimeFigureOut">
              <a:rPr lang="en-US" smtClean="0"/>
              <a:t>1/15/25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40317"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40317" y="2505075"/>
            <a:ext cx="51583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3A1C593-65D0-4073-BCC9-577B9352EA97}" type="datetimeFigureOut">
              <a:rPr lang="en-US" smtClean="0"/>
              <a:t>1/15/25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3A1C593-65D0-4073-BCC9-577B9352EA97}" type="datetimeFigureOut">
              <a:rPr lang="en-US" smtClean="0"/>
              <a:t>1/15/25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A1C593-65D0-4073-BCC9-577B9352EA97}" type="datetimeFigureOut">
              <a:rPr lang="en-US" smtClean="0"/>
              <a:t>1/15/25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7" y="457200"/>
            <a:ext cx="393276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717"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40317"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3A1C593-65D0-4073-BCC9-577B9352EA97}" type="datetimeFigureOut">
              <a:rPr lang="en-US" smtClean="0"/>
              <a:t>1/15/25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7" y="457200"/>
            <a:ext cx="393276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717" y="987425"/>
            <a:ext cx="617220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Tx/>
              <a:buNone/>
              <a:defRPr/>
            </a:pPr>
            <a:endParaRPr kumimoji="0" lang="en-US" sz="3200" b="0" i="0" u="none" strike="noStrike" kern="1200" cap="none" spc="0" normalizeH="0" baseline="0" noProof="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840317"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3A1C593-65D0-4073-BCC9-577B9352EA97}" type="datetimeFigureOut">
              <a:rPr lang="en-US" smtClean="0"/>
              <a:t>1/15/25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A1C593-65D0-4073-BCC9-577B9352EA97}" type="datetimeFigureOut">
              <a:rPr lang="en-US" smtClean="0"/>
              <a:t>1/15/25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90500"/>
            <a:ext cx="2743200" cy="59372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190500"/>
            <a:ext cx="8026400" cy="59372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3A1C593-65D0-4073-BCC9-577B9352EA97}" type="datetimeFigureOut">
              <a:rPr lang="en-US" smtClean="0"/>
              <a:t>1/15/25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618960-8005-486C-9A75-10CB2AAC16F9}" type="slidenum">
              <a:rPr lang="en-US" smtClean="0"/>
              <a:t>‹#›</a:t>
            </a:fld>
            <a:endParaRPr lang="en-US"/>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p:cNvPicPr>
            <a:picLocks noChangeAspect="1"/>
          </p:cNvPicPr>
          <p:nvPr/>
        </p:nvPicPr>
        <p:blipFill>
          <a:blip r:embed="rId13"/>
          <a:stretch>
            <a:fillRect/>
          </a:stretch>
        </p:blipFill>
        <p:spPr>
          <a:xfrm>
            <a:off x="0" y="0"/>
            <a:ext cx="12192000" cy="6858000"/>
          </a:xfrm>
          <a:prstGeom prst="rect">
            <a:avLst/>
          </a:prstGeom>
          <a:noFill/>
          <a:ln w="9525">
            <a:noFill/>
          </a:ln>
        </p:spPr>
      </p:pic>
      <p:sp>
        <p:nvSpPr>
          <p:cNvPr id="1027" name="Rectangle 3"/>
          <p:cNvSpPr>
            <a:spLocks noGrp="1"/>
          </p:cNvSpPr>
          <p:nvPr>
            <p:ph type="title"/>
          </p:nvPr>
        </p:nvSpPr>
        <p:spPr>
          <a:xfrm>
            <a:off x="609600" y="190500"/>
            <a:ext cx="10972800" cy="582613"/>
          </a:xfrm>
          <a:prstGeom prst="rect">
            <a:avLst/>
          </a:prstGeom>
          <a:noFill/>
          <a:ln w="9525">
            <a:noFill/>
          </a:ln>
        </p:spPr>
        <p:txBody>
          <a:bodyPr anchor="ctr" anchorCtr="0"/>
          <a:lstStyle/>
          <a:p>
            <a:pPr lvl="0"/>
            <a:r>
              <a:rPr lang="en-US" altLang="zh-CN" dirty="0"/>
              <a:t>Click to edit Master title style</a:t>
            </a:r>
          </a:p>
        </p:txBody>
      </p:sp>
      <p:sp>
        <p:nvSpPr>
          <p:cNvPr id="1028" name="Rectangle 4"/>
          <p:cNvSpPr>
            <a:spLocks noGrp="1"/>
          </p:cNvSpPr>
          <p:nvPr>
            <p:ph type="body" idx="1"/>
          </p:nvPr>
        </p:nvSpPr>
        <p:spPr>
          <a:xfrm>
            <a:off x="609600" y="1174750"/>
            <a:ext cx="10972800" cy="4953000"/>
          </a:xfrm>
          <a:prstGeom prst="rect">
            <a:avLst/>
          </a:prstGeom>
          <a:noFill/>
          <a:ln w="9525">
            <a:noFill/>
          </a:ln>
        </p:spPr>
        <p:txBody>
          <a:bodyPr/>
          <a:lstStyle/>
          <a:p>
            <a:pPr lvl="0"/>
            <a:r>
              <a:rPr lang="en-US" altLang="zh-CN" dirty="0"/>
              <a:t>Click to edit Master text styles</a:t>
            </a:r>
          </a:p>
          <a:p>
            <a:pPr lvl="1"/>
            <a:r>
              <a:rPr lang="en-US" altLang="zh-CN" dirty="0"/>
              <a:t>Second level</a:t>
            </a:r>
          </a:p>
          <a:p>
            <a:pPr lvl="2"/>
            <a:r>
              <a:rPr lang="en-US" altLang="zh-CN" dirty="0"/>
              <a:t>Third level</a:t>
            </a:r>
          </a:p>
          <a:p>
            <a:pPr lvl="3"/>
            <a:r>
              <a:rPr lang="en-US" altLang="zh-CN" dirty="0"/>
              <a:t>Fourth level</a:t>
            </a:r>
          </a:p>
          <a:p>
            <a:pPr lvl="4"/>
            <a:r>
              <a:rPr lang="en-US" altLang="zh-CN" dirty="0"/>
              <a:t>Fifth level</a:t>
            </a:r>
          </a:p>
        </p:txBody>
      </p:sp>
      <p:sp>
        <p:nvSpPr>
          <p:cNvPr id="1029" name="Rectangle 5"/>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400"/>
            </a:lvl1pPr>
          </a:lstStyle>
          <a:p>
            <a:fld id="{63A1C593-65D0-4073-BCC9-577B9352EA97}" type="datetimeFigureOut">
              <a:rPr lang="en-US" smtClean="0"/>
              <a:t>1/15/25</a:t>
            </a:fld>
            <a:endParaRPr lang="en-US"/>
          </a:p>
        </p:txBody>
      </p:sp>
      <p:sp>
        <p:nvSpPr>
          <p:cNvPr id="1030" name="Rectangle 6"/>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ctr">
              <a:defRPr sz="1400"/>
            </a:lvl1pPr>
          </a:lstStyle>
          <a:p>
            <a:endParaRPr lang="en-US"/>
          </a:p>
        </p:txBody>
      </p:sp>
      <p:sp>
        <p:nvSpPr>
          <p:cNvPr id="1031" name="Rectangle 7"/>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400"/>
            </a:lvl1pPr>
          </a:lstStyle>
          <a:p>
            <a:fld id="{9B618960-8005-486C-9A75-10CB2AAC16F9}"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rtl="0" fontAlgn="base">
        <a:spcBef>
          <a:spcPct val="0"/>
        </a:spcBef>
        <a:spcAft>
          <a:spcPct val="0"/>
        </a:spcAft>
        <a:defRPr sz="3600" kern="1200">
          <a:solidFill>
            <a:schemeClr val="tx1"/>
          </a:solidFill>
          <a:latin typeface="+mj-lt"/>
          <a:ea typeface="+mj-ea"/>
          <a:cs typeface="+mj-cs"/>
        </a:defRPr>
      </a:lvl1pPr>
      <a:lvl2pPr algn="l" rtl="0" fontAlgn="base">
        <a:spcBef>
          <a:spcPct val="0"/>
        </a:spcBef>
        <a:spcAft>
          <a:spcPct val="0"/>
        </a:spcAft>
        <a:defRPr sz="3600">
          <a:solidFill>
            <a:schemeClr val="tx1"/>
          </a:solidFill>
          <a:latin typeface="Arial" panose="020B0604020202020204" pitchFamily="34" charset="0"/>
          <a:ea typeface="SimSun" pitchFamily="2" charset="-122"/>
        </a:defRPr>
      </a:lvl2pPr>
      <a:lvl3pPr algn="l" rtl="0" fontAlgn="base">
        <a:spcBef>
          <a:spcPct val="0"/>
        </a:spcBef>
        <a:spcAft>
          <a:spcPct val="0"/>
        </a:spcAft>
        <a:defRPr sz="3600">
          <a:solidFill>
            <a:schemeClr val="tx1"/>
          </a:solidFill>
          <a:latin typeface="Arial" panose="020B0604020202020204" pitchFamily="34" charset="0"/>
          <a:ea typeface="SimSun" pitchFamily="2" charset="-122"/>
        </a:defRPr>
      </a:lvl3pPr>
      <a:lvl4pPr algn="l" rtl="0" fontAlgn="base">
        <a:spcBef>
          <a:spcPct val="0"/>
        </a:spcBef>
        <a:spcAft>
          <a:spcPct val="0"/>
        </a:spcAft>
        <a:defRPr sz="3600">
          <a:solidFill>
            <a:schemeClr val="tx1"/>
          </a:solidFill>
          <a:latin typeface="Arial" panose="020B0604020202020204" pitchFamily="34" charset="0"/>
          <a:ea typeface="SimSun" pitchFamily="2" charset="-122"/>
        </a:defRPr>
      </a:lvl4pPr>
      <a:lvl5pPr algn="l" rtl="0" fontAlgn="base">
        <a:spcBef>
          <a:spcPct val="0"/>
        </a:spcBef>
        <a:spcAft>
          <a:spcPct val="0"/>
        </a:spcAft>
        <a:defRPr sz="3600">
          <a:solidFill>
            <a:schemeClr val="tx1"/>
          </a:solidFill>
          <a:latin typeface="Arial" panose="020B0604020202020204" pitchFamily="34" charset="0"/>
          <a:ea typeface="SimSun" pitchFamily="2" charset="-122"/>
        </a:defRPr>
      </a:lvl5pPr>
      <a:lvl6pPr marL="457200" algn="l" rtl="0" fontAlgn="base">
        <a:spcBef>
          <a:spcPct val="0"/>
        </a:spcBef>
        <a:spcAft>
          <a:spcPct val="0"/>
        </a:spcAft>
        <a:defRPr sz="3600">
          <a:solidFill>
            <a:schemeClr val="tx1"/>
          </a:solidFill>
          <a:latin typeface="Arial" panose="020B0604020202020204" pitchFamily="34" charset="0"/>
          <a:ea typeface="SimSun" pitchFamily="2" charset="-122"/>
        </a:defRPr>
      </a:lvl6pPr>
      <a:lvl7pPr marL="914400" algn="l" rtl="0" fontAlgn="base">
        <a:spcBef>
          <a:spcPct val="0"/>
        </a:spcBef>
        <a:spcAft>
          <a:spcPct val="0"/>
        </a:spcAft>
        <a:defRPr sz="3600">
          <a:solidFill>
            <a:schemeClr val="tx1"/>
          </a:solidFill>
          <a:latin typeface="Arial" panose="020B0604020202020204" pitchFamily="34" charset="0"/>
          <a:ea typeface="SimSun" pitchFamily="2" charset="-122"/>
        </a:defRPr>
      </a:lvl7pPr>
      <a:lvl8pPr marL="1371600" algn="l" rtl="0" fontAlgn="base">
        <a:spcBef>
          <a:spcPct val="0"/>
        </a:spcBef>
        <a:spcAft>
          <a:spcPct val="0"/>
        </a:spcAft>
        <a:defRPr sz="3600">
          <a:solidFill>
            <a:schemeClr val="tx1"/>
          </a:solidFill>
          <a:latin typeface="Arial" panose="020B0604020202020204" pitchFamily="34" charset="0"/>
          <a:ea typeface="SimSun" pitchFamily="2" charset="-122"/>
        </a:defRPr>
      </a:lvl8pPr>
      <a:lvl9pPr marL="1828800" algn="l" rtl="0" fontAlgn="base">
        <a:spcBef>
          <a:spcPct val="0"/>
        </a:spcBef>
        <a:spcAft>
          <a:spcPct val="0"/>
        </a:spcAft>
        <a:defRPr sz="3600">
          <a:solidFill>
            <a:schemeClr val="tx1"/>
          </a:solidFill>
          <a:latin typeface="Arial" panose="020B0604020202020204" pitchFamily="34" charset="0"/>
          <a:ea typeface="SimSun" pitchFamily="2" charset="-122"/>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customXml" Target="../ink/ink2.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maxresdefault"/>
          <p:cNvPicPr>
            <a:picLocks noChangeAspect="1"/>
          </p:cNvPicPr>
          <p:nvPr/>
        </p:nvPicPr>
        <p:blipFill rotWithShape="1">
          <a:blip r:embed="rId2"/>
          <a:srcRect l="14539" r="19963" b="7879"/>
          <a:stretch/>
        </p:blipFill>
        <p:spPr>
          <a:xfrm>
            <a:off x="3523488" y="10"/>
            <a:ext cx="8668512" cy="6857990"/>
          </a:xfrm>
          <a:prstGeom prst="rect">
            <a:avLst/>
          </a:prstGeom>
        </p:spPr>
      </p:pic>
      <p:sp>
        <p:nvSpPr>
          <p:cNvPr id="12" name="Rectangle 11">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itle 2"/>
          <p:cNvSpPr>
            <a:spLocks noGrp="1"/>
          </p:cNvSpPr>
          <p:nvPr>
            <p:ph type="subTitle" idx="1"/>
          </p:nvPr>
        </p:nvSpPr>
        <p:spPr>
          <a:xfrm>
            <a:off x="477980" y="4872922"/>
            <a:ext cx="4023359" cy="1208141"/>
          </a:xfrm>
        </p:spPr>
        <p:txBody>
          <a:bodyPr vert="horz" lIns="91440" tIns="45720" rIns="91440" bIns="45720" rtlCol="0">
            <a:normAutofit/>
          </a:bodyPr>
          <a:lstStyle/>
          <a:p>
            <a:pPr>
              <a:lnSpc>
                <a:spcPct val="90000"/>
              </a:lnSpc>
              <a:spcBef>
                <a:spcPts val="1000"/>
              </a:spcBef>
            </a:pPr>
            <a:r>
              <a:rPr lang="en-US" altLang="en-US" sz="2000"/>
              <a:t>Кафедра перевода и переводоведения ИГУ</a:t>
            </a:r>
          </a:p>
        </p:txBody>
      </p:sp>
      <p:sp>
        <p:nvSpPr>
          <p:cNvPr id="14" name="Rectangle 13">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 Box 4"/>
          <p:cNvSpPr txBox="1"/>
          <p:nvPr/>
        </p:nvSpPr>
        <p:spPr>
          <a:xfrm>
            <a:off x="4801870" y="4169410"/>
            <a:ext cx="7298690" cy="1198880"/>
          </a:xfrm>
          <a:prstGeom prst="rect">
            <a:avLst/>
          </a:prstGeom>
          <a:noFill/>
        </p:spPr>
        <p:txBody>
          <a:bodyPr wrap="square" rtlCol="0">
            <a:spAutoFit/>
          </a:bodyPr>
          <a:lstStyle/>
          <a:p>
            <a:pPr>
              <a:spcAft>
                <a:spcPts val="600"/>
              </a:spcAft>
            </a:pPr>
            <a:r>
              <a:rPr lang="en-US" sz="7200">
                <a:ln w="12700">
                  <a:solidFill>
                    <a:schemeClr val="tx2">
                      <a:lumMod val="75000"/>
                      <a:lumMod val="75000"/>
                    </a:schemeClr>
                  </a:solidFill>
                  <a:prstDash val="solid"/>
                </a:ln>
                <a:pattFill prst="dkUpDiag">
                  <a:fgClr>
                    <a:schemeClr val="tx2"/>
                  </a:fgClr>
                  <a:bgClr>
                    <a:schemeClr val="tx2">
                      <a:lumMod val="20000"/>
                      <a:lumOff val="80000"/>
                      <a:lumMod val="20000"/>
                      <a:lumOff val="80000"/>
                    </a:schemeClr>
                  </a:bgClr>
                </a:pattFill>
                <a:effectLst>
                  <a:outerShdw dist="38100" dir="2640000" algn="bl" rotWithShape="0">
                    <a:schemeClr val="tx2">
                      <a:lumMod val="75000"/>
                      <a:lumMod val="75000"/>
                    </a:schemeClr>
                  </a:outerShdw>
                </a:effectLst>
                <a:latin typeface="American Typewriter Regular" panose="02090604020004020304" charset="0"/>
                <a:cs typeface="American Typewriter Regular" panose="02090604020004020304" charset="0"/>
              </a:rPr>
              <a:t>OMEGA 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297762" y="329184"/>
            <a:ext cx="6251110" cy="1783080"/>
          </a:xfrm>
        </p:spPr>
        <p:txBody>
          <a:bodyPr anchor="b">
            <a:normAutofit/>
          </a:bodyPr>
          <a:lstStyle/>
          <a:p>
            <a:r>
              <a:rPr lang="en-US" sz="5400">
                <a:sym typeface="+mn-ea"/>
              </a:rPr>
              <a:t>Omega T</a:t>
            </a:r>
            <a:r>
              <a:rPr lang="en-US" sz="5400"/>
              <a:t> </a:t>
            </a:r>
          </a:p>
        </p:txBody>
      </p:sp>
      <p:pic>
        <p:nvPicPr>
          <p:cNvPr id="14" name="Picture 13">
            <a:extLst>
              <a:ext uri="{FF2B5EF4-FFF2-40B4-BE49-F238E27FC236}">
                <a16:creationId xmlns:a16="http://schemas.microsoft.com/office/drawing/2014/main" id="{45254802-6845-55BF-70E4-439455D4B81F}"/>
              </a:ext>
            </a:extLst>
          </p:cNvPr>
          <p:cNvPicPr>
            <a:picLocks noChangeAspect="1"/>
          </p:cNvPicPr>
          <p:nvPr/>
        </p:nvPicPr>
        <p:blipFill>
          <a:blip r:embed="rId2"/>
          <a:srcRect l="27022" r="34778"/>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20"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5297762" y="2706624"/>
            <a:ext cx="6251110" cy="3483864"/>
          </a:xfrm>
        </p:spPr>
        <p:txBody>
          <a:bodyPr>
            <a:normAutofit/>
          </a:bodyPr>
          <a:lstStyle/>
          <a:p>
            <a:pPr marL="0" indent="0">
              <a:buNone/>
            </a:pPr>
            <a:r>
              <a:rPr lang="en-US" sz="2000">
                <a:sym typeface="+mn-ea"/>
              </a:rPr>
              <a:t>это свободная и открытая мультиплатформенная система автоматизированного перевода CAT, включающая поиск нечётких совпадений, память переводов, поиск по ключевым словам, глоссарии и использование существующих переводов в обновлённых проектах.</a:t>
            </a:r>
          </a:p>
          <a:p>
            <a:endParaRPr lang="en-US" sz="2000">
              <a:sym typeface="+mn-ea"/>
            </a:endParaRPr>
          </a:p>
          <a:p>
            <a:r>
              <a:rPr lang="ru-RU" altLang="en-US" sz="2000">
                <a:sym typeface="+mn-ea"/>
              </a:rPr>
              <a:t>(с) Из „Руководства пользователя“ к программе</a:t>
            </a:r>
          </a:p>
          <a:p>
            <a:r>
              <a:rPr lang="ru-RU" altLang="en-US" sz="2000">
                <a:sym typeface="+mn-ea"/>
              </a:rPr>
              <a:t>Скачать ПО: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17">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19">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r>
              <a:rPr lang="ru-RU" altLang="en-US" sz="4000">
                <a:solidFill>
                  <a:srgbClr val="FFFFFF"/>
                </a:solidFill>
              </a:rPr>
              <a:t>Возможности </a:t>
            </a:r>
            <a:r>
              <a:rPr lang="en-US" sz="4000">
                <a:solidFill>
                  <a:srgbClr val="FFFFFF"/>
                </a:solidFill>
              </a:rPr>
              <a:t>Omega T</a:t>
            </a:r>
          </a:p>
        </p:txBody>
      </p:sp>
      <p:graphicFrame>
        <p:nvGraphicFramePr>
          <p:cNvPr id="26" name="Content Placeholder 2">
            <a:extLst>
              <a:ext uri="{FF2B5EF4-FFF2-40B4-BE49-F238E27FC236}">
                <a16:creationId xmlns:a16="http://schemas.microsoft.com/office/drawing/2014/main" id="{0AC2415E-448E-D24C-0DC0-075B3C8FC3B2}"/>
              </a:ext>
            </a:extLst>
          </p:cNvPr>
          <p:cNvGraphicFramePr>
            <a:graphicFrameLocks noGrp="1"/>
          </p:cNvGraphicFramePr>
          <p:nvPr>
            <p:ph idx="1"/>
            <p:extLst>
              <p:ext uri="{D42A27DB-BD31-4B8C-83A1-F6EECF244321}">
                <p14:modId xmlns:p14="http://schemas.microsoft.com/office/powerpoint/2010/main" val="1591775507"/>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777E57D-6A88-4B5B-A068-2BA7FF4E8C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41248" y="502920"/>
            <a:ext cx="10509504" cy="1975104"/>
          </a:xfrm>
        </p:spPr>
        <p:txBody>
          <a:bodyPr anchor="b">
            <a:normAutofit/>
          </a:bodyPr>
          <a:lstStyle/>
          <a:p>
            <a:r>
              <a:rPr lang="en-US" sz="5400">
                <a:sym typeface="+mn-ea"/>
              </a:rPr>
              <a:t>Управление терминологией:</a:t>
            </a:r>
          </a:p>
        </p:txBody>
      </p:sp>
      <p:sp>
        <p:nvSpPr>
          <p:cNvPr id="10" name="Rectangle 9">
            <a:extLst>
              <a:ext uri="{FF2B5EF4-FFF2-40B4-BE49-F238E27FC236}">
                <a16:creationId xmlns:a16="http://schemas.microsoft.com/office/drawing/2014/main" id="{F7117410-A2A4-4085-9ADC-46744551DB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2772" y="0"/>
            <a:ext cx="10506456" cy="1913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99F74EB5-E547-4FB4-95F5-BCC788F3C4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2894076"/>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p:cNvSpPr>
            <a:spLocks noGrp="1"/>
          </p:cNvSpPr>
          <p:nvPr>
            <p:ph idx="1"/>
          </p:nvPr>
        </p:nvSpPr>
        <p:spPr>
          <a:xfrm>
            <a:off x="841248" y="3328416"/>
            <a:ext cx="10509504" cy="2715768"/>
          </a:xfrm>
        </p:spPr>
        <p:txBody>
          <a:bodyPr>
            <a:normAutofit/>
          </a:bodyPr>
          <a:lstStyle/>
          <a:p>
            <a:r>
              <a:rPr lang="en-US" sz="2200"/>
              <a:t>Управление терминологией важно для обеспечения целостности перевода. ОмегаТ использует глоссарии, которые содержат переводы слов или небольших фраз — что-то вроде упрощённого специализированного двуязычного словаря. В качестве справки ОмегаТ показывает перевод терминов глоссария, которые встретились в текущем сегменте.</a:t>
            </a:r>
          </a:p>
          <a:p>
            <a:endParaRPr lang="en-US" sz="2200"/>
          </a:p>
          <a:p>
            <a:endParaRPr lang="en-US" sz="22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8718BE4-CAE2-C637-011F-5D1C987C363F}"/>
              </a:ext>
            </a:extLst>
          </p:cNvPr>
          <p:cNvSpPr>
            <a:spLocks noGrp="1"/>
          </p:cNvSpPr>
          <p:nvPr>
            <p:ph type="title"/>
          </p:nvPr>
        </p:nvSpPr>
        <p:spPr/>
        <p:txBody>
          <a:bodyPr/>
          <a:lstStyle/>
          <a:p>
            <a:r>
              <a:rPr lang="de-DE" dirty="0" err="1"/>
              <a:t>OmegaT</a:t>
            </a:r>
            <a:endParaRPr lang="ru-RU" dirty="0"/>
          </a:p>
        </p:txBody>
      </p:sp>
      <p:sp>
        <p:nvSpPr>
          <p:cNvPr id="3" name="Объект 2">
            <a:extLst>
              <a:ext uri="{FF2B5EF4-FFF2-40B4-BE49-F238E27FC236}">
                <a16:creationId xmlns:a16="http://schemas.microsoft.com/office/drawing/2014/main" id="{F35EB5D8-6C74-BDD5-3B94-CE736FC1E441}"/>
              </a:ext>
            </a:extLst>
          </p:cNvPr>
          <p:cNvSpPr>
            <a:spLocks noGrp="1"/>
          </p:cNvSpPr>
          <p:nvPr>
            <p:ph idx="1"/>
          </p:nvPr>
        </p:nvSpPr>
        <p:spPr/>
        <p:txBody>
          <a:bodyPr>
            <a:normAutofit/>
          </a:bodyPr>
          <a:lstStyle/>
          <a:p>
            <a:pPr algn="l"/>
            <a:r>
              <a:rPr lang="ru-RU" b="1" i="0" dirty="0">
                <a:solidFill>
                  <a:srgbClr val="404040"/>
                </a:solidFill>
                <a:effectLst/>
                <a:latin typeface="Source Sans Pro" panose="020B0503030403020204" pitchFamily="34" charset="0"/>
              </a:rPr>
              <a:t>Форматы файлов</a:t>
            </a:r>
            <a:endParaRPr lang="ru-RU" b="0" i="0" dirty="0">
              <a:solidFill>
                <a:srgbClr val="404040"/>
              </a:solidFill>
              <a:effectLst/>
              <a:latin typeface="Source Sans Pro" panose="020B0503030403020204" pitchFamily="34" charset="0"/>
            </a:endParaRPr>
          </a:p>
          <a:p>
            <a:pPr algn="l">
              <a:buFont typeface="Arial" panose="020B0604020202020204" pitchFamily="34" charset="0"/>
              <a:buChar char="•"/>
            </a:pPr>
            <a:r>
              <a:rPr lang="en-US" b="0" i="0" dirty="0">
                <a:solidFill>
                  <a:srgbClr val="333333"/>
                </a:solidFill>
                <a:effectLst/>
                <a:latin typeface="Lato" panose="020F0502020204030203" pitchFamily="34" charset="0"/>
              </a:rPr>
              <a:t>More than 50 supported file formats (with the Okapi plugin), including Microsoft Word, Excel and PowerPoint, Open Document Format (LibreOffice, OpenOffice), HTML and XHTML, XLIFF, TTX and SDLXLIFF (Trados), TXML (</a:t>
            </a:r>
            <a:r>
              <a:rPr lang="en-US" b="0" i="0" dirty="0" err="1">
                <a:solidFill>
                  <a:srgbClr val="333333"/>
                </a:solidFill>
                <a:effectLst/>
                <a:latin typeface="Lato" panose="020F0502020204030203" pitchFamily="34" charset="0"/>
              </a:rPr>
              <a:t>Wordfast</a:t>
            </a:r>
            <a:r>
              <a:rPr lang="en-US" b="0" i="0" dirty="0">
                <a:solidFill>
                  <a:srgbClr val="333333"/>
                </a:solidFill>
                <a:effectLst/>
                <a:latin typeface="Lato" panose="020F0502020204030203" pitchFamily="34" charset="0"/>
              </a:rPr>
              <a:t> Pro), IDML (InDesign) and PDF (plain text and through Iceni Infix export)</a:t>
            </a:r>
          </a:p>
          <a:p>
            <a:endParaRPr lang="ru-RU" dirty="0"/>
          </a:p>
        </p:txBody>
      </p:sp>
    </p:spTree>
    <p:extLst>
      <p:ext uri="{BB962C8B-B14F-4D97-AF65-F5344CB8AC3E}">
        <p14:creationId xmlns:p14="http://schemas.microsoft.com/office/powerpoint/2010/main" val="442895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FC032C0-6E58-A51C-ED11-A31BA5C6D941}"/>
              </a:ext>
            </a:extLst>
          </p:cNvPr>
          <p:cNvSpPr>
            <a:spLocks noGrp="1"/>
          </p:cNvSpPr>
          <p:nvPr>
            <p:ph type="title"/>
          </p:nvPr>
        </p:nvSpPr>
        <p:spPr/>
        <p:txBody>
          <a:bodyPr/>
          <a:lstStyle/>
          <a:p>
            <a:r>
              <a:rPr lang="ru-RU" dirty="0">
                <a:solidFill>
                  <a:srgbClr val="404040"/>
                </a:solidFill>
                <a:latin typeface="Source Sans Pro" panose="020B0503030403020204" pitchFamily="34" charset="0"/>
              </a:rPr>
              <a:t>Языки</a:t>
            </a:r>
            <a:endParaRPr lang="ru-RU" dirty="0"/>
          </a:p>
        </p:txBody>
      </p:sp>
      <p:sp>
        <p:nvSpPr>
          <p:cNvPr id="3" name="Объект 2">
            <a:extLst>
              <a:ext uri="{FF2B5EF4-FFF2-40B4-BE49-F238E27FC236}">
                <a16:creationId xmlns:a16="http://schemas.microsoft.com/office/drawing/2014/main" id="{07203D8C-03D4-5F7A-83AA-91389780ECD1}"/>
              </a:ext>
            </a:extLst>
          </p:cNvPr>
          <p:cNvSpPr>
            <a:spLocks noGrp="1"/>
          </p:cNvSpPr>
          <p:nvPr>
            <p:ph idx="1"/>
          </p:nvPr>
        </p:nvSpPr>
        <p:spPr/>
        <p:txBody>
          <a:bodyPr/>
          <a:lstStyle/>
          <a:p>
            <a:br>
              <a:rPr lang="ru-RU" dirty="0"/>
            </a:br>
            <a:r>
              <a:rPr lang="ru-RU" dirty="0">
                <a:solidFill>
                  <a:srgbClr val="404040"/>
                </a:solidFill>
                <a:latin typeface="Source Sans Pro" panose="020B0503030403020204" pitchFamily="34" charset="0"/>
              </a:rPr>
              <a:t>Любые, в кодировке </a:t>
            </a:r>
            <a:r>
              <a:rPr lang="en-US" b="0" i="0" dirty="0">
                <a:solidFill>
                  <a:srgbClr val="404040"/>
                </a:solidFill>
                <a:effectLst/>
                <a:latin typeface="Source Sans Pro" panose="020B0503030403020204" pitchFamily="34" charset="0"/>
              </a:rPr>
              <a:t>Unicode.</a:t>
            </a:r>
            <a:br>
              <a:rPr lang="en-US" dirty="0"/>
            </a:br>
            <a:r>
              <a:rPr lang="ru-RU" b="0" i="0" dirty="0">
                <a:solidFill>
                  <a:srgbClr val="404040"/>
                </a:solidFill>
                <a:effectLst/>
                <a:latin typeface="Source Sans Pro" panose="020B0503030403020204" pitchFamily="34" charset="0"/>
              </a:rPr>
              <a:t>Для редких языков может понадобиться корректировка правил сегментирования, но всё решаемо.</a:t>
            </a:r>
            <a:endParaRPr lang="ru-RU" dirty="0"/>
          </a:p>
        </p:txBody>
      </p:sp>
    </p:spTree>
    <p:extLst>
      <p:ext uri="{BB962C8B-B14F-4D97-AF65-F5344CB8AC3E}">
        <p14:creationId xmlns:p14="http://schemas.microsoft.com/office/powerpoint/2010/main" val="29266206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10515600" cy="1325563"/>
          </a:xfrm>
        </p:spPr>
        <p:txBody>
          <a:bodyPr>
            <a:normAutofit/>
          </a:bodyPr>
          <a:lstStyle/>
          <a:p>
            <a:pPr>
              <a:lnSpc>
                <a:spcPct val="90000"/>
              </a:lnSpc>
            </a:pPr>
            <a:r>
              <a:rPr lang="en-US" sz="4200">
                <a:sym typeface="+mn-ea"/>
              </a:rPr>
              <a:t>Как создать проект</a:t>
            </a:r>
            <a:br>
              <a:rPr lang="en-US" sz="4200"/>
            </a:br>
            <a:endParaRPr lang="en-US" sz="420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38200" y="1929384"/>
            <a:ext cx="10515600" cy="4251960"/>
          </a:xfrm>
        </p:spPr>
        <p:txBody>
          <a:bodyPr>
            <a:normAutofit/>
          </a:bodyPr>
          <a:lstStyle/>
          <a:p>
            <a:pPr>
              <a:lnSpc>
                <a:spcPct val="90000"/>
              </a:lnSpc>
            </a:pPr>
            <a:endParaRPr lang="en-US" sz="2000" dirty="0"/>
          </a:p>
          <a:p>
            <a:pPr>
              <a:lnSpc>
                <a:spcPct val="90000"/>
              </a:lnSpc>
            </a:pPr>
            <a:r>
              <a:rPr lang="en-US" sz="2000" dirty="0" err="1"/>
              <a:t>OmegaT</a:t>
            </a:r>
            <a:r>
              <a:rPr lang="en-US" sz="2000" dirty="0"/>
              <a:t> </a:t>
            </a:r>
            <a:r>
              <a:rPr lang="ru-RU" sz="2000" dirty="0"/>
              <a:t>работает не с отдельными файлами, а с «проектами». Проект — набор папок с определённой структурой. Чтобы перевести файл, нужно создать проект, а потом добавить туда файл.</a:t>
            </a:r>
            <a:r>
              <a:rPr lang="ru-RU" altLang="en-US" sz="2000" dirty="0"/>
              <a:t> </a:t>
            </a:r>
            <a:r>
              <a:rPr lang="ru-RU" altLang="en-US" sz="2000" b="1" dirty="0"/>
              <a:t>Запомните расположение папки вашего проекта</a:t>
            </a:r>
            <a:r>
              <a:rPr lang="ru-RU" altLang="en-US" sz="2000" dirty="0"/>
              <a:t>, в дальнейшем она вам понадобится. Если далее вы захотите изменить какие-либо настройки, окно параметров проекта всегда можно вызвать, нажав </a:t>
            </a:r>
            <a:r>
              <a:rPr lang="en-US" altLang="en-US" sz="2000" b="1" dirty="0"/>
              <a:t>CTRL+E.</a:t>
            </a:r>
          </a:p>
          <a:p>
            <a:pPr>
              <a:lnSpc>
                <a:spcPct val="90000"/>
              </a:lnSpc>
            </a:pPr>
            <a:endParaRPr lang="en-US" sz="2000" dirty="0"/>
          </a:p>
          <a:p>
            <a:pPr>
              <a:lnSpc>
                <a:spcPct val="90000"/>
              </a:lnSpc>
            </a:pPr>
            <a:r>
              <a:rPr lang="ru-RU" sz="2000" dirty="0"/>
              <a:t>После создания проекта, откройте диалоговое окно «Файлы проекта». Для загрузки файлов оригинала нажмите кнопку «Скопировать документы в папку файлов оригинала». Выбранный файл будет скопирован программой </a:t>
            </a:r>
            <a:r>
              <a:rPr lang="en-US" sz="2000" dirty="0" err="1"/>
              <a:t>OmegaT</a:t>
            </a:r>
            <a:r>
              <a:rPr lang="en-US" sz="2000" dirty="0"/>
              <a:t> </a:t>
            </a:r>
            <a:r>
              <a:rPr lang="ru-RU" sz="2000" dirty="0"/>
              <a:t>в подпапку «/</a:t>
            </a:r>
            <a:r>
              <a:rPr lang="en-US" sz="2000" dirty="0"/>
              <a:t>source/» </a:t>
            </a:r>
            <a:r>
              <a:rPr lang="ru-RU" sz="2000" dirty="0"/>
              <a:t>вашего проекта. После того как файл оригинала будет отображен в области редактирования, окно «Файлы проекта» можно будет закрыть.</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lowchart: Document 9">
            <a:extLst>
              <a:ext uri="{FF2B5EF4-FFF2-40B4-BE49-F238E27FC236}">
                <a16:creationId xmlns:a16="http://schemas.microsoft.com/office/drawing/2014/main" id="{D12DDE76-C203-4047-9998-63900085B5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38175" y="0"/>
            <a:ext cx="3248025" cy="3400426"/>
          </a:xfrm>
          <a:prstGeom prst="flowChartDocument">
            <a:avLst/>
          </a:prstGeom>
          <a:solidFill>
            <a:srgbClr val="3F4C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7C7604D4-B996-35D1-7B88-5B01731A965C}"/>
              </a:ext>
            </a:extLst>
          </p:cNvPr>
          <p:cNvSpPr>
            <a:spLocks noGrp="1"/>
          </p:cNvSpPr>
          <p:nvPr>
            <p:ph type="title"/>
          </p:nvPr>
        </p:nvSpPr>
        <p:spPr>
          <a:xfrm>
            <a:off x="838200" y="171162"/>
            <a:ext cx="2840182" cy="2371148"/>
          </a:xfrm>
        </p:spPr>
        <p:txBody>
          <a:bodyPr vert="horz" lIns="91440" tIns="45720" rIns="91440" bIns="45720" rtlCol="0" anchor="ctr">
            <a:normAutofit/>
          </a:bodyPr>
          <a:lstStyle/>
          <a:p>
            <a:pPr>
              <a:lnSpc>
                <a:spcPct val="90000"/>
              </a:lnSpc>
            </a:pPr>
            <a:r>
              <a:rPr lang="en-US" sz="3200" kern="1200" dirty="0" err="1">
                <a:solidFill>
                  <a:srgbClr val="FFFFFF"/>
                </a:solidFill>
                <a:latin typeface="+mj-lt"/>
                <a:ea typeface="+mj-ea"/>
                <a:cs typeface="+mj-cs"/>
              </a:rPr>
              <a:t>Так</a:t>
            </a:r>
            <a:r>
              <a:rPr lang="en-US" sz="3200" kern="1200" dirty="0">
                <a:solidFill>
                  <a:srgbClr val="FFFFFF"/>
                </a:solidFill>
                <a:latin typeface="+mj-lt"/>
                <a:ea typeface="+mj-ea"/>
                <a:cs typeface="+mj-cs"/>
              </a:rPr>
              <a:t> </a:t>
            </a:r>
            <a:r>
              <a:rPr lang="en-US" sz="3200" kern="1200" dirty="0" err="1">
                <a:solidFill>
                  <a:srgbClr val="FFFFFF"/>
                </a:solidFill>
                <a:latin typeface="+mj-lt"/>
                <a:ea typeface="+mj-ea"/>
                <a:cs typeface="+mj-cs"/>
              </a:rPr>
              <a:t>выглядит</a:t>
            </a:r>
            <a:r>
              <a:rPr lang="en-US" sz="3200" kern="1200" dirty="0">
                <a:solidFill>
                  <a:srgbClr val="FFFFFF"/>
                </a:solidFill>
                <a:latin typeface="+mj-lt"/>
                <a:ea typeface="+mj-ea"/>
                <a:cs typeface="+mj-cs"/>
              </a:rPr>
              <a:t> </a:t>
            </a:r>
            <a:r>
              <a:rPr lang="en-US" sz="3200" kern="1200" dirty="0" err="1">
                <a:solidFill>
                  <a:srgbClr val="FFFFFF"/>
                </a:solidFill>
                <a:latin typeface="+mj-lt"/>
                <a:ea typeface="+mj-ea"/>
                <a:cs typeface="+mj-cs"/>
              </a:rPr>
              <a:t>создание</a:t>
            </a:r>
            <a:r>
              <a:rPr lang="en-US" sz="3200" kern="1200" dirty="0">
                <a:solidFill>
                  <a:srgbClr val="FFFFFF"/>
                </a:solidFill>
                <a:latin typeface="+mj-lt"/>
                <a:ea typeface="+mj-ea"/>
                <a:cs typeface="+mj-cs"/>
              </a:rPr>
              <a:t> </a:t>
            </a:r>
            <a:r>
              <a:rPr lang="en-US" sz="3200" kern="1200" dirty="0" err="1">
                <a:solidFill>
                  <a:srgbClr val="FFFFFF"/>
                </a:solidFill>
                <a:latin typeface="+mj-lt"/>
                <a:ea typeface="+mj-ea"/>
                <a:cs typeface="+mj-cs"/>
              </a:rPr>
              <a:t>проекта</a:t>
            </a:r>
            <a:r>
              <a:rPr lang="en-US" sz="3200" kern="1200" dirty="0">
                <a:solidFill>
                  <a:srgbClr val="FFFFFF"/>
                </a:solidFill>
                <a:latin typeface="+mj-lt"/>
                <a:ea typeface="+mj-ea"/>
                <a:cs typeface="+mj-cs"/>
              </a:rPr>
              <a:t> </a:t>
            </a:r>
            <a:r>
              <a:rPr lang="en-US" sz="3200" kern="1200" dirty="0" err="1">
                <a:solidFill>
                  <a:srgbClr val="FFFFFF"/>
                </a:solidFill>
                <a:latin typeface="+mj-lt"/>
                <a:ea typeface="+mj-ea"/>
                <a:cs typeface="+mj-cs"/>
              </a:rPr>
              <a:t>в</a:t>
            </a:r>
            <a:r>
              <a:rPr lang="en-US" sz="3200" kern="1200" dirty="0">
                <a:solidFill>
                  <a:srgbClr val="FFFFFF"/>
                </a:solidFill>
                <a:latin typeface="+mj-lt"/>
                <a:ea typeface="+mj-ea"/>
                <a:cs typeface="+mj-cs"/>
              </a:rPr>
              <a:t> </a:t>
            </a:r>
            <a:r>
              <a:rPr lang="en-US" sz="3200" kern="1200" dirty="0" err="1">
                <a:solidFill>
                  <a:srgbClr val="FFFFFF"/>
                </a:solidFill>
                <a:latin typeface="+mj-lt"/>
                <a:ea typeface="+mj-ea"/>
                <a:cs typeface="+mj-cs"/>
              </a:rPr>
              <a:t>OmegaT</a:t>
            </a:r>
            <a:endParaRPr lang="en-US" sz="3200" kern="1200" dirty="0">
              <a:solidFill>
                <a:srgbClr val="FFFFFF"/>
              </a:solidFill>
              <a:latin typeface="+mj-lt"/>
              <a:ea typeface="+mj-ea"/>
              <a:cs typeface="+mj-cs"/>
            </a:endParaRPr>
          </a:p>
        </p:txBody>
      </p:sp>
      <p:pic>
        <p:nvPicPr>
          <p:cNvPr id="5" name="Объект 4" descr="Изображение выглядит как текст, снимок экрана, программное обеспечение, число&#10;&#10;Автоматически созданное описание">
            <a:extLst>
              <a:ext uri="{FF2B5EF4-FFF2-40B4-BE49-F238E27FC236}">
                <a16:creationId xmlns:a16="http://schemas.microsoft.com/office/drawing/2014/main" id="{34C136C9-C465-84DB-BC3D-355A2F517FF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086225" y="372534"/>
            <a:ext cx="7914423" cy="5104800"/>
          </a:xfrm>
          <a:prstGeom prst="rect">
            <a:avLst/>
          </a:prstGeom>
        </p:spPr>
      </p:pic>
    </p:spTree>
    <p:extLst>
      <p:ext uri="{BB962C8B-B14F-4D97-AF65-F5344CB8AC3E}">
        <p14:creationId xmlns:p14="http://schemas.microsoft.com/office/powerpoint/2010/main" val="22317878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86834" y="1153572"/>
            <a:ext cx="3200400" cy="4461163"/>
          </a:xfrm>
        </p:spPr>
        <p:txBody>
          <a:bodyPr>
            <a:normAutofit/>
          </a:bodyPr>
          <a:lstStyle/>
          <a:p>
            <a:r>
              <a:rPr lang="en-US">
                <a:solidFill>
                  <a:srgbClr val="FFFFFF"/>
                </a:solidFill>
                <a:sym typeface="+mn-ea"/>
              </a:rPr>
              <a:t>В появившемся окне укажите языковую пару</a:t>
            </a:r>
            <a:br>
              <a:rPr lang="en-US">
                <a:solidFill>
                  <a:srgbClr val="FFFFFF"/>
                </a:solidFill>
              </a:rPr>
            </a:br>
            <a:endParaRPr lang="en-US">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4447308" y="591344"/>
            <a:ext cx="6906491" cy="5585619"/>
          </a:xfrm>
        </p:spPr>
        <p:txBody>
          <a:bodyPr anchor="ctr">
            <a:normAutofit/>
          </a:bodyPr>
          <a:lstStyle/>
          <a:p>
            <a:pPr>
              <a:lnSpc>
                <a:spcPct val="90000"/>
              </a:lnSpc>
            </a:pPr>
            <a:endParaRPr lang="en-US" sz="2000"/>
          </a:p>
          <a:p>
            <a:pPr>
              <a:lnSpc>
                <a:spcPct val="90000"/>
              </a:lnSpc>
            </a:pPr>
            <a:r>
              <a:rPr lang="en-US" sz="2000"/>
              <a:t>Source Files Language — язык, с которого вы переводите; Target Files Language — язык, на который вы переводите. Указывать нужно в двух- или четырёх-буквенном коде. Например, RU — русский язык, а RU-RU и RU-BY — уточнение, что это русский из РФ и русский из Белорусии. Чтобы работала проверка правописания, код должен совпадать с кодом, указанным в настройках орфографии (если в орфографии установлен RU-RU, а в проекте будет RU, то проверка работать не будет).</a:t>
            </a:r>
          </a:p>
          <a:p>
            <a:pPr>
              <a:lnSpc>
                <a:spcPct val="90000"/>
              </a:lnSpc>
            </a:pPr>
            <a:endParaRPr lang="en-US" sz="2000"/>
          </a:p>
          <a:p>
            <a:pPr>
              <a:lnSpc>
                <a:spcPct val="90000"/>
              </a:lnSpc>
            </a:pPr>
            <a:r>
              <a:rPr lang="en-US" sz="2000"/>
              <a:t>Ниже отметьте галочки Enable Sentence-level Segmenting (делить сегменты по предложениям, а не по абзацам) и Auto-propagation of Translations (подставлять переводы автоматически).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86834" y="1153572"/>
            <a:ext cx="3200400" cy="4461163"/>
          </a:xfrm>
        </p:spPr>
        <p:txBody>
          <a:bodyPr>
            <a:normAutofit/>
          </a:bodyPr>
          <a:lstStyle/>
          <a:p>
            <a:r>
              <a:rPr lang="en-US" sz="3100">
                <a:solidFill>
                  <a:srgbClr val="FFFFFF"/>
                </a:solidFill>
                <a:sym typeface="+mn-ea"/>
              </a:rPr>
              <a:t>Внутри папки проекта есть несколько поддиректорий:</a:t>
            </a:r>
            <a:br>
              <a:rPr lang="en-US" sz="3100">
                <a:solidFill>
                  <a:srgbClr val="FFFFFF"/>
                </a:solidFill>
              </a:rPr>
            </a:br>
            <a:endParaRPr lang="en-US" sz="3100">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4447308" y="591344"/>
            <a:ext cx="6906491" cy="5585619"/>
          </a:xfrm>
        </p:spPr>
        <p:txBody>
          <a:bodyPr anchor="ctr">
            <a:normAutofit/>
          </a:bodyPr>
          <a:lstStyle/>
          <a:p>
            <a:pPr>
              <a:lnSpc>
                <a:spcPct val="90000"/>
              </a:lnSpc>
            </a:pPr>
            <a:endParaRPr lang="en-US" sz="2200"/>
          </a:p>
          <a:p>
            <a:pPr>
              <a:lnSpc>
                <a:spcPct val="90000"/>
              </a:lnSpc>
            </a:pPr>
            <a:r>
              <a:rPr lang="en-US" sz="2200"/>
              <a:t>dictionary — можно добавить словари в формате StarDict</a:t>
            </a:r>
            <a:r>
              <a:rPr lang="ru-RU" sz="2200"/>
              <a:t>.</a:t>
            </a:r>
            <a:endParaRPr lang="en-US" sz="2200"/>
          </a:p>
          <a:p>
            <a:pPr>
              <a:lnSpc>
                <a:spcPct val="90000"/>
              </a:lnSpc>
            </a:pPr>
            <a:r>
              <a:rPr lang="en-US" sz="2200"/>
              <a:t>glossary — база терминов по проекту, об этом позже;</a:t>
            </a:r>
          </a:p>
          <a:p>
            <a:pPr>
              <a:lnSpc>
                <a:spcPct val="90000"/>
              </a:lnSpc>
            </a:pPr>
            <a:r>
              <a:rPr lang="en-US" sz="2200"/>
              <a:t>omegat — память перевода и резервные копии проекта;</a:t>
            </a:r>
          </a:p>
          <a:p>
            <a:pPr>
              <a:lnSpc>
                <a:spcPct val="90000"/>
              </a:lnSpc>
            </a:pPr>
            <a:r>
              <a:rPr lang="en-US" sz="2200"/>
              <a:t>source — папка с иходными файлами;</a:t>
            </a:r>
          </a:p>
          <a:p>
            <a:pPr>
              <a:lnSpc>
                <a:spcPct val="90000"/>
              </a:lnSpc>
            </a:pPr>
            <a:r>
              <a:rPr lang="en-US" sz="2200"/>
              <a:t>target — папка, в которой будут появляться переводы;</a:t>
            </a:r>
          </a:p>
          <a:p>
            <a:pPr>
              <a:lnSpc>
                <a:spcPct val="90000"/>
              </a:lnSpc>
            </a:pPr>
            <a:r>
              <a:rPr lang="en-US" sz="2200"/>
              <a:t>tm — папка для дополнительных памятей перевода, об этом позже.</a:t>
            </a:r>
          </a:p>
          <a:p>
            <a:pPr>
              <a:lnSpc>
                <a:spcPct val="90000"/>
              </a:lnSpc>
            </a:pPr>
            <a:endParaRPr lang="en-US" sz="2200"/>
          </a:p>
          <a:p>
            <a:pPr>
              <a:lnSpc>
                <a:spcPct val="90000"/>
              </a:lnSpc>
            </a:pPr>
            <a:r>
              <a:rPr lang="en-US" sz="2200"/>
              <a:t>А также файл omegat.project с конфигурацией текущего проекта.</a:t>
            </a:r>
            <a:endParaRPr lang="en-US" sz="2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1A0F24CC-B38D-7D33-63E1-6B2CBD0EF34A}"/>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lnSpc>
                <a:spcPct val="90000"/>
              </a:lnSpc>
            </a:pPr>
            <a:r>
              <a:rPr lang="en-US" sz="2500" kern="1200" dirty="0" err="1">
                <a:solidFill>
                  <a:srgbClr val="FFFFFF"/>
                </a:solidFill>
                <a:latin typeface="+mj-lt"/>
                <a:ea typeface="+mj-ea"/>
                <a:cs typeface="+mj-cs"/>
              </a:rPr>
              <a:t>Добавление</a:t>
            </a:r>
            <a:r>
              <a:rPr lang="en-US" sz="2500" kern="1200" dirty="0">
                <a:solidFill>
                  <a:srgbClr val="FFFFFF"/>
                </a:solidFill>
                <a:latin typeface="+mj-lt"/>
                <a:ea typeface="+mj-ea"/>
                <a:cs typeface="+mj-cs"/>
              </a:rPr>
              <a:t> </a:t>
            </a:r>
            <a:r>
              <a:rPr lang="en-US" sz="2500" kern="1200" dirty="0" err="1">
                <a:solidFill>
                  <a:srgbClr val="FFFFFF"/>
                </a:solidFill>
                <a:latin typeface="+mj-lt"/>
                <a:ea typeface="+mj-ea"/>
                <a:cs typeface="+mj-cs"/>
              </a:rPr>
              <a:t>файлов</a:t>
            </a:r>
            <a:r>
              <a:rPr lang="en-US" sz="2500" kern="1200" dirty="0">
                <a:solidFill>
                  <a:srgbClr val="FFFFFF"/>
                </a:solidFill>
                <a:latin typeface="+mj-lt"/>
                <a:ea typeface="+mj-ea"/>
                <a:cs typeface="+mj-cs"/>
              </a:rPr>
              <a:t> </a:t>
            </a:r>
            <a:r>
              <a:rPr lang="en-US" sz="2500" kern="1200" dirty="0" err="1">
                <a:solidFill>
                  <a:srgbClr val="FFFFFF"/>
                </a:solidFill>
                <a:latin typeface="+mj-lt"/>
                <a:ea typeface="+mj-ea"/>
                <a:cs typeface="+mj-cs"/>
              </a:rPr>
              <a:t>в</a:t>
            </a:r>
            <a:r>
              <a:rPr lang="en-US" sz="2500" kern="1200" dirty="0">
                <a:solidFill>
                  <a:srgbClr val="FFFFFF"/>
                </a:solidFill>
                <a:latin typeface="+mj-lt"/>
                <a:ea typeface="+mj-ea"/>
                <a:cs typeface="+mj-cs"/>
              </a:rPr>
              <a:t> </a:t>
            </a:r>
            <a:r>
              <a:rPr lang="en-US" sz="2500" kern="1200" dirty="0" err="1">
                <a:solidFill>
                  <a:srgbClr val="FFFFFF"/>
                </a:solidFill>
                <a:latin typeface="+mj-lt"/>
                <a:ea typeface="+mj-ea"/>
                <a:cs typeface="+mj-cs"/>
              </a:rPr>
              <a:t>программу</a:t>
            </a:r>
            <a:r>
              <a:rPr lang="en-US" sz="2500" kern="1200" dirty="0">
                <a:solidFill>
                  <a:srgbClr val="FFFFFF"/>
                </a:solidFill>
                <a:latin typeface="+mj-lt"/>
                <a:ea typeface="+mj-ea"/>
                <a:cs typeface="+mj-cs"/>
              </a:rPr>
              <a:t> (</a:t>
            </a:r>
            <a:r>
              <a:rPr lang="en-US" sz="2500" kern="1200" dirty="0" err="1">
                <a:solidFill>
                  <a:srgbClr val="FFFFFF"/>
                </a:solidFill>
                <a:latin typeface="+mj-lt"/>
                <a:ea typeface="+mj-ea"/>
                <a:cs typeface="+mj-cs"/>
              </a:rPr>
              <a:t>вкладка</a:t>
            </a:r>
            <a:r>
              <a:rPr lang="en-US" sz="2500" kern="1200" dirty="0">
                <a:solidFill>
                  <a:srgbClr val="FFFFFF"/>
                </a:solidFill>
                <a:latin typeface="+mj-lt"/>
                <a:ea typeface="+mj-ea"/>
                <a:cs typeface="+mj-cs"/>
              </a:rPr>
              <a:t> </a:t>
            </a:r>
            <a:r>
              <a:rPr lang="en-US" sz="2500" kern="1200" dirty="0" err="1">
                <a:solidFill>
                  <a:srgbClr val="FFFFFF"/>
                </a:solidFill>
                <a:latin typeface="+mj-lt"/>
                <a:ea typeface="+mj-ea"/>
                <a:cs typeface="+mj-cs"/>
              </a:rPr>
              <a:t>Проект</a:t>
            </a:r>
            <a:r>
              <a:rPr lang="en-US" sz="2500" kern="1200" dirty="0">
                <a:solidFill>
                  <a:srgbClr val="FFFFFF"/>
                </a:solidFill>
                <a:latin typeface="+mj-lt"/>
                <a:ea typeface="+mj-ea"/>
                <a:cs typeface="+mj-cs"/>
              </a:rPr>
              <a:t> </a:t>
            </a:r>
            <a:r>
              <a:rPr lang="en-US" sz="2500" kern="1200" dirty="0" err="1">
                <a:solidFill>
                  <a:srgbClr val="FFFFFF"/>
                </a:solidFill>
                <a:latin typeface="+mj-lt"/>
                <a:ea typeface="+mj-ea"/>
                <a:cs typeface="+mj-cs"/>
              </a:rPr>
              <a:t>наверху</a:t>
            </a:r>
            <a:r>
              <a:rPr lang="en-US" sz="2500" kern="1200" dirty="0">
                <a:solidFill>
                  <a:srgbClr val="FFFFFF"/>
                </a:solidFill>
                <a:latin typeface="+mj-lt"/>
                <a:ea typeface="+mj-ea"/>
                <a:cs typeface="+mj-cs"/>
              </a:rPr>
              <a:t>)</a:t>
            </a:r>
          </a:p>
        </p:txBody>
      </p:sp>
      <p:pic>
        <p:nvPicPr>
          <p:cNvPr id="5" name="Объект 4" descr="Изображение выглядит как текст, снимок экрана, программное обеспечение&#10;&#10;Автоматически созданное описание">
            <a:extLst>
              <a:ext uri="{FF2B5EF4-FFF2-40B4-BE49-F238E27FC236}">
                <a16:creationId xmlns:a16="http://schemas.microsoft.com/office/drawing/2014/main" id="{DFCEBA43-E6E0-B74F-BB4B-5DE90D91191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27804" y="768188"/>
            <a:ext cx="7492458" cy="4139581"/>
          </a:xfrm>
          <a:prstGeom prst="rect">
            <a:avLst/>
          </a:prstGeom>
        </p:spPr>
      </p:pic>
      <mc:AlternateContent xmlns:mc="http://schemas.openxmlformats.org/markup-compatibility/2006">
        <mc:Choice xmlns:p14="http://schemas.microsoft.com/office/powerpoint/2010/main" Requires="p14">
          <p:contentPart p14:bwMode="auto" r:id="rId3">
            <p14:nvContentPartPr>
              <p14:cNvPr id="6" name="Рукописный ввод 5">
                <a:extLst>
                  <a:ext uri="{FF2B5EF4-FFF2-40B4-BE49-F238E27FC236}">
                    <a16:creationId xmlns:a16="http://schemas.microsoft.com/office/drawing/2014/main" id="{554866A7-4F1D-FDBA-0EDA-A28DC82F067F}"/>
                  </a:ext>
                </a:extLst>
              </p14:cNvPr>
              <p14:cNvContentPartPr/>
              <p14:nvPr/>
            </p14:nvContentPartPr>
            <p14:xfrm>
              <a:off x="7502427" y="2899173"/>
              <a:ext cx="628200" cy="1015920"/>
            </p14:xfrm>
          </p:contentPart>
        </mc:Choice>
        <mc:Fallback>
          <p:pic>
            <p:nvPicPr>
              <p:cNvPr id="6" name="Рукописный ввод 5">
                <a:extLst>
                  <a:ext uri="{FF2B5EF4-FFF2-40B4-BE49-F238E27FC236}">
                    <a16:creationId xmlns:a16="http://schemas.microsoft.com/office/drawing/2014/main" id="{554866A7-4F1D-FDBA-0EDA-A28DC82F067F}"/>
                  </a:ext>
                </a:extLst>
              </p:cNvPr>
              <p:cNvPicPr/>
              <p:nvPr/>
            </p:nvPicPr>
            <p:blipFill>
              <a:blip r:embed="rId4"/>
              <a:stretch>
                <a:fillRect/>
              </a:stretch>
            </p:blipFill>
            <p:spPr>
              <a:xfrm>
                <a:off x="7496307" y="2893053"/>
                <a:ext cx="640440" cy="1028160"/>
              </a:xfrm>
              <a:prstGeom prst="rect">
                <a:avLst/>
              </a:prstGeom>
            </p:spPr>
          </p:pic>
        </mc:Fallback>
      </mc:AlternateContent>
    </p:spTree>
    <p:extLst>
      <p:ext uri="{BB962C8B-B14F-4D97-AF65-F5344CB8AC3E}">
        <p14:creationId xmlns:p14="http://schemas.microsoft.com/office/powerpoint/2010/main" val="10652508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65DBBEF-238B-476B-96AB-8AAC3224EC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8882" y="639193"/>
            <a:ext cx="3571810" cy="3573516"/>
          </a:xfrm>
        </p:spPr>
        <p:txBody>
          <a:bodyPr vert="horz" lIns="91440" tIns="45720" rIns="91440" bIns="45720" rtlCol="0" anchor="b">
            <a:normAutofit/>
          </a:bodyPr>
          <a:lstStyle/>
          <a:p>
            <a:pPr>
              <a:lnSpc>
                <a:spcPct val="90000"/>
              </a:lnSpc>
            </a:pPr>
            <a:r>
              <a:rPr lang="en-US" altLang="en-US" sz="5100" kern="1200">
                <a:solidFill>
                  <a:schemeClr val="tx1"/>
                </a:solidFill>
                <a:latin typeface="+mj-lt"/>
                <a:ea typeface="+mj-ea"/>
                <a:cs typeface="+mj-cs"/>
              </a:rPr>
              <a:t>Работа в редакторе</a:t>
            </a:r>
          </a:p>
        </p:txBody>
      </p:sp>
      <p:sp>
        <p:nvSpPr>
          <p:cNvPr id="11" name="sketch line">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4409267"/>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Снимок экрана 2023-01-30 в 09.35.32"/>
          <p:cNvPicPr>
            <a:picLocks noGrp="1" noChangeAspect="1"/>
          </p:cNvPicPr>
          <p:nvPr>
            <p:ph idx="1"/>
          </p:nvPr>
        </p:nvPicPr>
        <p:blipFill>
          <a:blip r:embed="rId2"/>
          <a:stretch>
            <a:fillRect/>
          </a:stretch>
        </p:blipFill>
        <p:spPr>
          <a:xfrm>
            <a:off x="5528028" y="640080"/>
            <a:ext cx="5467151" cy="5550408"/>
          </a:xfrm>
          <a:prstGeom prst="rect">
            <a:avLst/>
          </a:prstGeom>
          <a:effectLst>
            <a:outerShdw blurRad="436099" dist="50800" dir="5400000" algn="ctr" rotWithShape="0">
              <a:srgbClr val="000000">
                <a:alpha val="93000"/>
              </a:srgbClr>
            </a:outerShdw>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1CD81A2A-6ED4-4EF4-A14C-912D31E148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2" name="Freeform: Shape 11">
            <a:extLst>
              <a:ext uri="{FF2B5EF4-FFF2-40B4-BE49-F238E27FC236}">
                <a16:creationId xmlns:a16="http://schemas.microsoft.com/office/drawing/2014/main" id="{1661932C-CA15-4E17-B115-FAE7CBEE47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198657" y="1"/>
            <a:ext cx="1155142" cy="625027"/>
          </a:xfrm>
          <a:custGeom>
            <a:avLst/>
            <a:gdLst>
              <a:gd name="connsiteX0" fmla="*/ 4784 w 1155142"/>
              <a:gd name="connsiteY0" fmla="*/ 0 h 625027"/>
              <a:gd name="connsiteX1" fmla="*/ 1150358 w 1155142"/>
              <a:gd name="connsiteY1" fmla="*/ 0 h 625027"/>
              <a:gd name="connsiteX2" fmla="*/ 1155142 w 1155142"/>
              <a:gd name="connsiteY2" fmla="*/ 47456 h 625027"/>
              <a:gd name="connsiteX3" fmla="*/ 577571 w 1155142"/>
              <a:gd name="connsiteY3" fmla="*/ 625027 h 625027"/>
              <a:gd name="connsiteX4" fmla="*/ 0 w 1155142"/>
              <a:gd name="connsiteY4" fmla="*/ 47456 h 62502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625027">
                <a:moveTo>
                  <a:pt x="4784" y="0"/>
                </a:moveTo>
                <a:lnTo>
                  <a:pt x="1150358" y="0"/>
                </a:lnTo>
                <a:lnTo>
                  <a:pt x="1155142" y="47456"/>
                </a:lnTo>
                <a:cubicBezTo>
                  <a:pt x="1155142" y="366440"/>
                  <a:pt x="896555" y="625027"/>
                  <a:pt x="577571" y="625027"/>
                </a:cubicBezTo>
                <a:cubicBezTo>
                  <a:pt x="258587" y="625027"/>
                  <a:pt x="0" y="366440"/>
                  <a:pt x="0" y="47456"/>
                </a:cubicBezTo>
                <a:close/>
              </a:path>
            </a:pathLst>
          </a:custGeom>
          <a:solidFill>
            <a:schemeClr val="accent5">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Oval 13">
            <a:extLst>
              <a:ext uri="{FF2B5EF4-FFF2-40B4-BE49-F238E27FC236}">
                <a16:creationId xmlns:a16="http://schemas.microsoft.com/office/drawing/2014/main" id="{8590ADD5-9383-4D3D-9047-3DA2593CCB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8185" y="3423959"/>
            <a:ext cx="540822" cy="540822"/>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Нижний колонтитул">
            <a:extLst>
              <a:ext uri="{FF2B5EF4-FFF2-40B4-BE49-F238E27FC236}">
                <a16:creationId xmlns:a16="http://schemas.microsoft.com/office/drawing/2014/main" id="{3CCC5D14-DB81-407E-E70A-926DA298376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887184" y="1216485"/>
            <a:ext cx="3781051" cy="3781051"/>
          </a:xfrm>
          <a:custGeom>
            <a:avLst/>
            <a:gdLst/>
            <a:ahLst/>
            <a:cxnLst/>
            <a:rect l="l" t="t" r="r" b="b"/>
            <a:pathLst>
              <a:path w="4114800" h="5712488">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p:spPr>
      </p:pic>
      <p:sp>
        <p:nvSpPr>
          <p:cNvPr id="16" name="Freeform: Shape 15">
            <a:extLst>
              <a:ext uri="{FF2B5EF4-FFF2-40B4-BE49-F238E27FC236}">
                <a16:creationId xmlns:a16="http://schemas.microsoft.com/office/drawing/2014/main" id="{DABE3E45-88CF-45D8-8D40-C773324D93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49602" y="1"/>
            <a:ext cx="2066948" cy="1621879"/>
          </a:xfrm>
          <a:custGeom>
            <a:avLst/>
            <a:gdLst>
              <a:gd name="connsiteX0" fmla="*/ 0 w 2066948"/>
              <a:gd name="connsiteY0" fmla="*/ 0 h 1621879"/>
              <a:gd name="connsiteX1" fmla="*/ 123825 w 2066948"/>
              <a:gd name="connsiteY1" fmla="*/ 0 h 1621879"/>
              <a:gd name="connsiteX2" fmla="*/ 123825 w 2066948"/>
              <a:gd name="connsiteY2" fmla="*/ 1452620 h 1621879"/>
              <a:gd name="connsiteX3" fmla="*/ 1881378 w 2066948"/>
              <a:gd name="connsiteY3" fmla="*/ 436017 h 1621879"/>
              <a:gd name="connsiteX4" fmla="*/ 1127572 w 2066948"/>
              <a:gd name="connsiteY4" fmla="*/ 0 h 1621879"/>
              <a:gd name="connsiteX5" fmla="*/ 1374887 w 2066948"/>
              <a:gd name="connsiteY5" fmla="*/ 0 h 1621879"/>
              <a:gd name="connsiteX6" fmla="*/ 2035969 w 2066948"/>
              <a:gd name="connsiteY6" fmla="*/ 382391 h 1621879"/>
              <a:gd name="connsiteX7" fmla="*/ 2058648 w 2066948"/>
              <a:gd name="connsiteY7" fmla="*/ 466963 h 1621879"/>
              <a:gd name="connsiteX8" fmla="*/ 2035969 w 2066948"/>
              <a:gd name="connsiteY8" fmla="*/ 489642 h 1621879"/>
              <a:gd name="connsiteX9" fmla="*/ 92869 w 2066948"/>
              <a:gd name="connsiteY9" fmla="*/ 1613592 h 1621879"/>
              <a:gd name="connsiteX10" fmla="*/ 61913 w 2066948"/>
              <a:gd name="connsiteY10" fmla="*/ 1621879 h 1621879"/>
              <a:gd name="connsiteX11" fmla="*/ 0 w 2066948"/>
              <a:gd name="connsiteY11" fmla="*/ 1559967 h 1621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66948" h="1621879">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w="9525" cap="flat">
            <a:noFill/>
            <a:prstDash val="solid"/>
            <a:miter/>
          </a:ln>
        </p:spPr>
        <p:txBody>
          <a:bodyPr rtlCol="0" anchor="ctr"/>
          <a:lstStyle/>
          <a:p>
            <a:endParaRPr lang="en-US"/>
          </a:p>
        </p:txBody>
      </p:sp>
      <p:cxnSp>
        <p:nvCxnSpPr>
          <p:cNvPr id="18" name="Straight Connector 17">
            <a:extLst>
              <a:ext uri="{FF2B5EF4-FFF2-40B4-BE49-F238E27FC236}">
                <a16:creationId xmlns:a16="http://schemas.microsoft.com/office/drawing/2014/main" id="{49CD1692-827B-4C8D-B4A1-134FD04CF4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138745" y="1027906"/>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0" name="Freeform: Shape 19">
            <a:extLst>
              <a:ext uri="{FF2B5EF4-FFF2-40B4-BE49-F238E27FC236}">
                <a16:creationId xmlns:a16="http://schemas.microsoft.com/office/drawing/2014/main" id="{B91ECDA9-56DC-4270-8F33-01C5637B8C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463438">
            <a:off x="7456580" y="5166682"/>
            <a:ext cx="1835725" cy="2024785"/>
          </a:xfrm>
          <a:custGeom>
            <a:avLst/>
            <a:gdLst>
              <a:gd name="connsiteX0" fmla="*/ 1801138 w 1835725"/>
              <a:gd name="connsiteY0" fmla="*/ 1622662 h 2024785"/>
              <a:gd name="connsiteX1" fmla="*/ 1835717 w 1835725"/>
              <a:gd name="connsiteY1" fmla="*/ 1680254 h 2024785"/>
              <a:gd name="connsiteX2" fmla="*/ 1812568 w 1835725"/>
              <a:gd name="connsiteY2" fmla="*/ 1877193 h 2024785"/>
              <a:gd name="connsiteX3" fmla="*/ 1776210 w 1835725"/>
              <a:gd name="connsiteY3" fmla="*/ 2024785 h 2024785"/>
              <a:gd name="connsiteX4" fmla="*/ 1655772 w 1835725"/>
              <a:gd name="connsiteY4" fmla="*/ 1983449 h 2024785"/>
              <a:gd name="connsiteX5" fmla="*/ 1687591 w 1835725"/>
              <a:gd name="connsiteY5" fmla="*/ 1854495 h 2024785"/>
              <a:gd name="connsiteX6" fmla="*/ 1708939 w 1835725"/>
              <a:gd name="connsiteY6" fmla="*/ 1673301 h 2024785"/>
              <a:gd name="connsiteX7" fmla="*/ 1778129 w 1835725"/>
              <a:gd name="connsiteY7" fmla="*/ 1615979 h 2024785"/>
              <a:gd name="connsiteX8" fmla="*/ 1801138 w 1835725"/>
              <a:gd name="connsiteY8" fmla="*/ 1622662 h 2024785"/>
              <a:gd name="connsiteX9" fmla="*/ 1585229 w 1835725"/>
              <a:gd name="connsiteY9" fmla="*/ 764759 h 2024785"/>
              <a:gd name="connsiteX10" fmla="*/ 1623024 w 1835725"/>
              <a:gd name="connsiteY10" fmla="*/ 792810 h 2024785"/>
              <a:gd name="connsiteX11" fmla="*/ 1777614 w 1835725"/>
              <a:gd name="connsiteY11" fmla="*/ 1157141 h 2024785"/>
              <a:gd name="connsiteX12" fmla="*/ 1733799 w 1835725"/>
              <a:gd name="connsiteY12" fmla="*/ 1235532 h 2024785"/>
              <a:gd name="connsiteX13" fmla="*/ 1716464 w 1835725"/>
              <a:gd name="connsiteY13" fmla="*/ 1237722 h 2024785"/>
              <a:gd name="connsiteX14" fmla="*/ 1716464 w 1835725"/>
              <a:gd name="connsiteY14" fmla="*/ 1237913 h 2024785"/>
              <a:gd name="connsiteX15" fmla="*/ 1655409 w 1835725"/>
              <a:gd name="connsiteY15" fmla="*/ 1191717 h 2024785"/>
              <a:gd name="connsiteX16" fmla="*/ 1513200 w 1835725"/>
              <a:gd name="connsiteY16" fmla="*/ 856627 h 2024785"/>
              <a:gd name="connsiteX17" fmla="*/ 1538499 w 1835725"/>
              <a:gd name="connsiteY17" fmla="*/ 770415 h 2024785"/>
              <a:gd name="connsiteX18" fmla="*/ 1585229 w 1835725"/>
              <a:gd name="connsiteY18" fmla="*/ 764759 h 2024785"/>
              <a:gd name="connsiteX19" fmla="*/ 477919 w 1835725"/>
              <a:gd name="connsiteY19" fmla="*/ 21437 h 2024785"/>
              <a:gd name="connsiteX20" fmla="*/ 509236 w 1835725"/>
              <a:gd name="connsiteY20" fmla="*/ 84182 h 2024785"/>
              <a:gd name="connsiteX21" fmla="*/ 445829 w 1835725"/>
              <a:gd name="connsiteY21" fmla="*/ 139871 h 2024785"/>
              <a:gd name="connsiteX22" fmla="*/ 437447 w 1835725"/>
              <a:gd name="connsiteY22" fmla="*/ 139395 h 2024785"/>
              <a:gd name="connsiteX23" fmla="*/ 73211 w 1835725"/>
              <a:gd name="connsiteY23" fmla="*/ 137204 h 2024785"/>
              <a:gd name="connsiteX24" fmla="*/ 749 w 1835725"/>
              <a:gd name="connsiteY24" fmla="*/ 84082 h 2024785"/>
              <a:gd name="connsiteX25" fmla="*/ 53871 w 1835725"/>
              <a:gd name="connsiteY25" fmla="*/ 11621 h 2024785"/>
              <a:gd name="connsiteX26" fmla="*/ 58352 w 1835725"/>
              <a:gd name="connsiteY26" fmla="*/ 11093 h 2024785"/>
              <a:gd name="connsiteX27" fmla="*/ 454020 w 1835725"/>
              <a:gd name="connsiteY27" fmla="*/ 13474 h 2024785"/>
              <a:gd name="connsiteX28" fmla="*/ 477919 w 1835725"/>
              <a:gd name="connsiteY28" fmla="*/ 21437 h 2024785"/>
              <a:gd name="connsiteX29" fmla="*/ 957797 w 1835725"/>
              <a:gd name="connsiteY29" fmla="*/ 167970 h 2024785"/>
              <a:gd name="connsiteX30" fmla="*/ 1286982 w 1835725"/>
              <a:gd name="connsiteY30" fmla="*/ 387616 h 2024785"/>
              <a:gd name="connsiteX31" fmla="*/ 1293725 w 1835725"/>
              <a:gd name="connsiteY31" fmla="*/ 477075 h 2024785"/>
              <a:gd name="connsiteX32" fmla="*/ 1245453 w 1835725"/>
              <a:gd name="connsiteY32" fmla="*/ 499154 h 2024785"/>
              <a:gd name="connsiteX33" fmla="*/ 1245167 w 1835725"/>
              <a:gd name="connsiteY33" fmla="*/ 499154 h 2024785"/>
              <a:gd name="connsiteX34" fmla="*/ 1203638 w 1835725"/>
              <a:gd name="connsiteY34" fmla="*/ 484104 h 2024785"/>
              <a:gd name="connsiteX35" fmla="*/ 900647 w 1835725"/>
              <a:gd name="connsiteY35" fmla="*/ 281508 h 2024785"/>
              <a:gd name="connsiteX36" fmla="*/ 872454 w 1835725"/>
              <a:gd name="connsiteY36" fmla="*/ 196164 h 2024785"/>
              <a:gd name="connsiteX37" fmla="*/ 957797 w 1835725"/>
              <a:gd name="connsiteY37" fmla="*/ 167970 h 2024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835725" h="202478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75F47824-961D-465D-84F9-EAE11BC617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09527" y="6033795"/>
            <a:ext cx="1991064" cy="824205"/>
          </a:xfrm>
          <a:custGeom>
            <a:avLst/>
            <a:gdLst>
              <a:gd name="connsiteX0" fmla="*/ 995532 w 1991064"/>
              <a:gd name="connsiteY0" fmla="*/ 0 h 824205"/>
              <a:gd name="connsiteX1" fmla="*/ 1984823 w 1991064"/>
              <a:gd name="connsiteY1" fmla="*/ 784423 h 824205"/>
              <a:gd name="connsiteX2" fmla="*/ 1991064 w 1991064"/>
              <a:gd name="connsiteY2" fmla="*/ 824205 h 824205"/>
              <a:gd name="connsiteX3" fmla="*/ 0 w 1991064"/>
              <a:gd name="connsiteY3" fmla="*/ 824205 h 824205"/>
              <a:gd name="connsiteX4" fmla="*/ 6241 w 1991064"/>
              <a:gd name="connsiteY4" fmla="*/ 784423 h 824205"/>
              <a:gd name="connsiteX5" fmla="*/ 995532 w 1991064"/>
              <a:gd name="connsiteY5" fmla="*/ 0 h 8242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91064" h="824205">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4" name="Freeform: Shape 23">
            <a:extLst>
              <a:ext uri="{FF2B5EF4-FFF2-40B4-BE49-F238E27FC236}">
                <a16:creationId xmlns:a16="http://schemas.microsoft.com/office/drawing/2014/main" id="{FEC9DA3E-C1D7-472D-B7C0-F71AE41FBA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51696" y="5519196"/>
            <a:ext cx="1340305" cy="1338805"/>
          </a:xfrm>
          <a:custGeom>
            <a:avLst/>
            <a:gdLst>
              <a:gd name="connsiteX0" fmla="*/ 61913 w 1340305"/>
              <a:gd name="connsiteY0" fmla="*/ 0 h 1338805"/>
              <a:gd name="connsiteX1" fmla="*/ 1340305 w 1340305"/>
              <a:gd name="connsiteY1" fmla="*/ 0 h 1338805"/>
              <a:gd name="connsiteX2" fmla="*/ 1340305 w 1340305"/>
              <a:gd name="connsiteY2" fmla="*/ 123825 h 1338805"/>
              <a:gd name="connsiteX3" fmla="*/ 123825 w 1340305"/>
              <a:gd name="connsiteY3" fmla="*/ 123825 h 1338805"/>
              <a:gd name="connsiteX4" fmla="*/ 123825 w 1340305"/>
              <a:gd name="connsiteY4" fmla="*/ 1338805 h 1338805"/>
              <a:gd name="connsiteX5" fmla="*/ 0 w 1340305"/>
              <a:gd name="connsiteY5" fmla="*/ 1338805 h 1338805"/>
              <a:gd name="connsiteX6" fmla="*/ 0 w 1340305"/>
              <a:gd name="connsiteY6" fmla="*/ 61913 h 1338805"/>
              <a:gd name="connsiteX7" fmla="*/ 61913 w 1340305"/>
              <a:gd name="connsiteY7" fmla="*/ 0 h 13388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40305" h="13388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3" name="Content Placeholder 2"/>
          <p:cNvSpPr>
            <a:spLocks noGrp="1"/>
          </p:cNvSpPr>
          <p:nvPr>
            <p:ph idx="1"/>
          </p:nvPr>
        </p:nvSpPr>
        <p:spPr>
          <a:xfrm>
            <a:off x="838200" y="741405"/>
            <a:ext cx="10727721" cy="5402819"/>
          </a:xfrm>
          <a:ln/>
        </p:spPr>
        <p:style>
          <a:lnRef idx="2">
            <a:schemeClr val="accent1"/>
          </a:lnRef>
          <a:fillRef idx="1">
            <a:schemeClr val="lt1"/>
          </a:fillRef>
          <a:effectRef idx="0">
            <a:schemeClr val="accent1"/>
          </a:effectRef>
          <a:fontRef idx="minor">
            <a:schemeClr val="dk1"/>
          </a:fontRef>
        </p:style>
        <p:txBody>
          <a:bodyPr>
            <a:noAutofit/>
          </a:bodyPr>
          <a:lstStyle/>
          <a:p>
            <a:pPr>
              <a:lnSpc>
                <a:spcPct val="90000"/>
              </a:lnSpc>
            </a:pPr>
            <a:r>
              <a:rPr lang="en-US" sz="1800" dirty="0" err="1"/>
              <a:t>Текст</a:t>
            </a:r>
            <a:r>
              <a:rPr lang="en-US" sz="1800" dirty="0"/>
              <a:t> </a:t>
            </a:r>
            <a:r>
              <a:rPr lang="en-US" sz="1800" dirty="0" err="1"/>
              <a:t>разделился</a:t>
            </a:r>
            <a:r>
              <a:rPr lang="en-US" sz="1800" dirty="0"/>
              <a:t> </a:t>
            </a:r>
            <a:r>
              <a:rPr lang="en-US" sz="1800" dirty="0" err="1"/>
              <a:t>на</a:t>
            </a:r>
            <a:r>
              <a:rPr lang="en-US" sz="1800" dirty="0"/>
              <a:t> </a:t>
            </a:r>
            <a:r>
              <a:rPr lang="en-US" sz="1800" dirty="0" err="1"/>
              <a:t>сегменты</a:t>
            </a:r>
            <a:r>
              <a:rPr lang="en-US" sz="1800" dirty="0"/>
              <a:t>.</a:t>
            </a:r>
          </a:p>
          <a:p>
            <a:pPr>
              <a:lnSpc>
                <a:spcPct val="90000"/>
              </a:lnSpc>
            </a:pPr>
            <a:r>
              <a:rPr lang="en-US" sz="1800" dirty="0" err="1"/>
              <a:t>Каждое</a:t>
            </a:r>
            <a:r>
              <a:rPr lang="en-US" sz="1800" dirty="0"/>
              <a:t> </a:t>
            </a:r>
            <a:r>
              <a:rPr lang="en-US" sz="1800" dirty="0" err="1"/>
              <a:t>предолжение</a:t>
            </a:r>
            <a:r>
              <a:rPr lang="en-US" sz="1800" dirty="0"/>
              <a:t> </a:t>
            </a:r>
            <a:r>
              <a:rPr lang="en-US" sz="1800" dirty="0" err="1"/>
              <a:t>выделилось</a:t>
            </a:r>
            <a:r>
              <a:rPr lang="en-US" sz="1800" dirty="0"/>
              <a:t> </a:t>
            </a:r>
            <a:r>
              <a:rPr lang="en-US" sz="1800" dirty="0" err="1"/>
              <a:t>в</a:t>
            </a:r>
            <a:r>
              <a:rPr lang="en-US" sz="1800" dirty="0"/>
              <a:t> </a:t>
            </a:r>
            <a:r>
              <a:rPr lang="en-US" sz="1800" dirty="0" err="1"/>
              <a:t>отдельный</a:t>
            </a:r>
            <a:r>
              <a:rPr lang="en-US" sz="1800" dirty="0"/>
              <a:t> </a:t>
            </a:r>
            <a:r>
              <a:rPr lang="en-US" sz="1800" dirty="0" err="1"/>
              <a:t>сегмент</a:t>
            </a:r>
            <a:r>
              <a:rPr lang="en-US" sz="1800" dirty="0"/>
              <a:t>. </a:t>
            </a:r>
            <a:r>
              <a:rPr lang="en-US" sz="1800" dirty="0" err="1"/>
              <a:t>Правила</a:t>
            </a:r>
            <a:r>
              <a:rPr lang="en-US" sz="1800" dirty="0"/>
              <a:t> </a:t>
            </a:r>
            <a:r>
              <a:rPr lang="en-US" sz="1800" dirty="0" err="1"/>
              <a:t>сегментации</a:t>
            </a:r>
            <a:r>
              <a:rPr lang="en-US" sz="1800" dirty="0"/>
              <a:t> </a:t>
            </a:r>
            <a:r>
              <a:rPr lang="en-US" sz="1800" dirty="0" err="1"/>
              <a:t>можно</a:t>
            </a:r>
            <a:r>
              <a:rPr lang="en-US" sz="1800" dirty="0"/>
              <a:t> </a:t>
            </a:r>
            <a:r>
              <a:rPr lang="en-US" sz="1800" dirty="0" err="1"/>
              <a:t>настроить</a:t>
            </a:r>
            <a:r>
              <a:rPr lang="en-US" sz="1800" dirty="0"/>
              <a:t> </a:t>
            </a:r>
            <a:r>
              <a:rPr lang="en-US" sz="1800" dirty="0" err="1"/>
              <a:t>самостоятельно</a:t>
            </a:r>
            <a:r>
              <a:rPr lang="en-US" sz="1800" dirty="0"/>
              <a:t> </a:t>
            </a:r>
            <a:r>
              <a:rPr lang="en-US" sz="1800" dirty="0" err="1"/>
              <a:t>при</a:t>
            </a:r>
            <a:r>
              <a:rPr lang="en-US" sz="1800" dirty="0"/>
              <a:t> </a:t>
            </a:r>
            <a:r>
              <a:rPr lang="en-US" sz="1800" dirty="0" err="1"/>
              <a:t>необходимости</a:t>
            </a:r>
            <a:r>
              <a:rPr lang="en-US" sz="1800" dirty="0"/>
              <a:t>.</a:t>
            </a:r>
          </a:p>
          <a:p>
            <a:pPr>
              <a:lnSpc>
                <a:spcPct val="90000"/>
              </a:lnSpc>
            </a:pPr>
            <a:r>
              <a:rPr lang="en-US" sz="1800" dirty="0" err="1"/>
              <a:t>Форматирование</a:t>
            </a:r>
            <a:r>
              <a:rPr lang="en-US" sz="1800" dirty="0"/>
              <a:t> </a:t>
            </a:r>
            <a:r>
              <a:rPr lang="en-US" sz="1800" dirty="0" err="1"/>
              <a:t>в</a:t>
            </a:r>
            <a:r>
              <a:rPr lang="en-US" sz="1800" dirty="0"/>
              <a:t> </a:t>
            </a:r>
            <a:r>
              <a:rPr lang="en-US" sz="1800" dirty="0" err="1"/>
              <a:t>OmegaT</a:t>
            </a:r>
            <a:r>
              <a:rPr lang="en-US" sz="1800" dirty="0"/>
              <a:t> </a:t>
            </a:r>
            <a:r>
              <a:rPr lang="en-US" sz="1800" dirty="0" err="1"/>
              <a:t>не</a:t>
            </a:r>
            <a:r>
              <a:rPr lang="en-US" sz="1800" dirty="0"/>
              <a:t> </a:t>
            </a:r>
            <a:r>
              <a:rPr lang="en-US" sz="1800" dirty="0" err="1"/>
              <a:t>видно</a:t>
            </a:r>
            <a:r>
              <a:rPr lang="en-US" sz="1800" dirty="0"/>
              <a:t>, </a:t>
            </a:r>
            <a:r>
              <a:rPr lang="en-US" sz="1800" dirty="0" err="1"/>
              <a:t>его</a:t>
            </a:r>
            <a:r>
              <a:rPr lang="en-US" sz="1800" dirty="0"/>
              <a:t> </a:t>
            </a:r>
            <a:r>
              <a:rPr lang="en-US" sz="1800" dirty="0" err="1"/>
              <a:t>заменяют</a:t>
            </a:r>
            <a:r>
              <a:rPr lang="en-US" sz="1800" dirty="0"/>
              <a:t> </a:t>
            </a:r>
            <a:r>
              <a:rPr lang="en-US" sz="1800" dirty="0" err="1"/>
              <a:t>теги</a:t>
            </a:r>
            <a:r>
              <a:rPr lang="ru-RU" sz="1800" dirty="0"/>
              <a:t> (выделены серым цветом)</a:t>
            </a:r>
            <a:r>
              <a:rPr lang="ru-RU" altLang="en-US" sz="1800" dirty="0"/>
              <a:t>.</a:t>
            </a:r>
            <a:endParaRPr lang="en-US" sz="1800" dirty="0"/>
          </a:p>
          <a:p>
            <a:pPr>
              <a:lnSpc>
                <a:spcPct val="90000"/>
              </a:lnSpc>
            </a:pPr>
            <a:r>
              <a:rPr lang="en-US" sz="1800" dirty="0" err="1"/>
              <a:t>Они</a:t>
            </a:r>
            <a:r>
              <a:rPr lang="en-US" sz="1800" dirty="0"/>
              <a:t> </a:t>
            </a:r>
            <a:r>
              <a:rPr lang="en-US" sz="1800" dirty="0" err="1"/>
              <a:t>представляют</a:t>
            </a:r>
            <a:r>
              <a:rPr lang="en-US" sz="1800" dirty="0"/>
              <a:t> </a:t>
            </a:r>
            <a:r>
              <a:rPr lang="en-US" sz="1800" dirty="0" err="1"/>
              <a:t>собой</a:t>
            </a:r>
            <a:r>
              <a:rPr lang="en-US" sz="1800" dirty="0"/>
              <a:t> </a:t>
            </a:r>
            <a:r>
              <a:rPr lang="en-US" sz="1800" dirty="0" err="1"/>
              <a:t>сокращения</a:t>
            </a:r>
            <a:r>
              <a:rPr lang="en-US" sz="1800" dirty="0"/>
              <a:t> </a:t>
            </a:r>
            <a:r>
              <a:rPr lang="en-US" sz="1800" dirty="0" err="1"/>
              <a:t>тегов</a:t>
            </a:r>
            <a:r>
              <a:rPr lang="en-US" sz="1800" dirty="0"/>
              <a:t> </a:t>
            </a:r>
            <a:r>
              <a:rPr lang="en-US" sz="1800" dirty="0" err="1"/>
              <a:t>из</a:t>
            </a:r>
            <a:r>
              <a:rPr lang="en-US" sz="1800" dirty="0"/>
              <a:t> Word, </a:t>
            </a:r>
            <a:r>
              <a:rPr lang="en-US" sz="1800" dirty="0" err="1"/>
              <a:t>которые</a:t>
            </a:r>
            <a:r>
              <a:rPr lang="en-US" sz="1800" dirty="0"/>
              <a:t> </a:t>
            </a:r>
            <a:r>
              <a:rPr lang="en-US" sz="1800" dirty="0" err="1"/>
              <a:t>иначе</a:t>
            </a:r>
            <a:r>
              <a:rPr lang="en-US" sz="1800" dirty="0"/>
              <a:t> </a:t>
            </a:r>
            <a:r>
              <a:rPr lang="en-US" sz="1800" dirty="0" err="1"/>
              <a:t>могли</a:t>
            </a:r>
            <a:r>
              <a:rPr lang="en-US" sz="1800" dirty="0"/>
              <a:t> </a:t>
            </a:r>
            <a:r>
              <a:rPr lang="en-US" sz="1800" dirty="0" err="1"/>
              <a:t>выглядеть</a:t>
            </a:r>
            <a:r>
              <a:rPr lang="en-US" sz="1800" dirty="0"/>
              <a:t> </a:t>
            </a:r>
            <a:r>
              <a:rPr lang="en-US" sz="1800" dirty="0" err="1"/>
              <a:t>как</a:t>
            </a:r>
            <a:r>
              <a:rPr lang="en-US" sz="1800" dirty="0"/>
              <a:t> &lt;t&gt;. </a:t>
            </a:r>
            <a:r>
              <a:rPr lang="en-US" sz="1800" dirty="0" err="1"/>
              <a:t>Чтобы</a:t>
            </a:r>
            <a:r>
              <a:rPr lang="en-US" sz="1800" dirty="0"/>
              <a:t> </a:t>
            </a:r>
            <a:r>
              <a:rPr lang="en-US" sz="1800" dirty="0" err="1"/>
              <a:t>сохранить</a:t>
            </a:r>
            <a:r>
              <a:rPr lang="en-US" sz="1800" dirty="0"/>
              <a:t> </a:t>
            </a:r>
            <a:r>
              <a:rPr lang="en-US" sz="1800" dirty="0" err="1"/>
              <a:t>оригинальное</a:t>
            </a:r>
            <a:r>
              <a:rPr lang="en-US" sz="1800" dirty="0"/>
              <a:t> </a:t>
            </a:r>
            <a:r>
              <a:rPr lang="en-US" sz="1800" dirty="0" err="1"/>
              <a:t>форматирование</a:t>
            </a:r>
            <a:r>
              <a:rPr lang="en-US" sz="1800" dirty="0"/>
              <a:t>, </a:t>
            </a:r>
            <a:r>
              <a:rPr lang="en-US" sz="1800" dirty="0" err="1"/>
              <a:t>нужно</a:t>
            </a:r>
            <a:r>
              <a:rPr lang="en-US" sz="1800" dirty="0"/>
              <a:t> </a:t>
            </a:r>
            <a:r>
              <a:rPr lang="en-US" sz="1800" dirty="0" err="1"/>
              <a:t>оставлять</a:t>
            </a:r>
            <a:r>
              <a:rPr lang="en-US" sz="1800" dirty="0"/>
              <a:t> </a:t>
            </a:r>
            <a:r>
              <a:rPr lang="en-US" sz="1800" dirty="0" err="1"/>
              <a:t>эти</a:t>
            </a:r>
            <a:r>
              <a:rPr lang="en-US" sz="1800" dirty="0"/>
              <a:t> </a:t>
            </a:r>
            <a:r>
              <a:rPr lang="en-US" sz="1800" dirty="0" err="1"/>
              <a:t>теги</a:t>
            </a:r>
            <a:r>
              <a:rPr lang="en-US" sz="1800" dirty="0"/>
              <a:t> </a:t>
            </a:r>
            <a:r>
              <a:rPr lang="en-US" sz="1800" dirty="0" err="1"/>
              <a:t>как</a:t>
            </a:r>
            <a:r>
              <a:rPr lang="en-US" sz="1800" dirty="0"/>
              <a:t> </a:t>
            </a:r>
            <a:r>
              <a:rPr lang="en-US" sz="1800" dirty="0" err="1"/>
              <a:t>есть</a:t>
            </a:r>
            <a:r>
              <a:rPr lang="en-US" sz="1800" dirty="0"/>
              <a:t>, </a:t>
            </a:r>
            <a:r>
              <a:rPr lang="en-US" sz="1800" dirty="0" err="1"/>
              <a:t>вписывая</a:t>
            </a:r>
            <a:r>
              <a:rPr lang="en-US" sz="1800" dirty="0"/>
              <a:t> </a:t>
            </a:r>
            <a:r>
              <a:rPr lang="en-US" sz="1800" dirty="0" err="1"/>
              <a:t>перевод</a:t>
            </a:r>
            <a:r>
              <a:rPr lang="en-US" sz="1800" dirty="0"/>
              <a:t> </a:t>
            </a:r>
            <a:r>
              <a:rPr lang="en-US" sz="1800" dirty="0" err="1"/>
              <a:t>между</a:t>
            </a:r>
            <a:r>
              <a:rPr lang="en-US" sz="1800" dirty="0"/>
              <a:t> </a:t>
            </a:r>
            <a:r>
              <a:rPr lang="en-US" sz="1800" dirty="0" err="1"/>
              <a:t>тегами</a:t>
            </a:r>
            <a:r>
              <a:rPr lang="en-US" sz="1800" dirty="0"/>
              <a:t> </a:t>
            </a:r>
            <a:r>
              <a:rPr lang="en-US" sz="1800" dirty="0" err="1"/>
              <a:t>по</a:t>
            </a:r>
            <a:r>
              <a:rPr lang="en-US" sz="1800" dirty="0"/>
              <a:t> </a:t>
            </a:r>
            <a:r>
              <a:rPr lang="en-US" sz="1800" dirty="0" err="1"/>
              <a:t>той</a:t>
            </a:r>
            <a:r>
              <a:rPr lang="en-US" sz="1800" dirty="0"/>
              <a:t> </a:t>
            </a:r>
            <a:r>
              <a:rPr lang="en-US" sz="1800" dirty="0" err="1"/>
              <a:t>же</a:t>
            </a:r>
            <a:r>
              <a:rPr lang="en-US" sz="1800" dirty="0"/>
              <a:t> </a:t>
            </a:r>
            <a:r>
              <a:rPr lang="en-US" sz="1800" dirty="0" err="1"/>
              <a:t>логике</a:t>
            </a:r>
            <a:r>
              <a:rPr lang="en-US" sz="1800" dirty="0"/>
              <a:t>, </a:t>
            </a:r>
            <a:r>
              <a:rPr lang="en-US" sz="1800" dirty="0" err="1"/>
              <a:t>что</a:t>
            </a:r>
            <a:r>
              <a:rPr lang="en-US" sz="1800" dirty="0"/>
              <a:t> </a:t>
            </a:r>
            <a:r>
              <a:rPr lang="en-US" sz="1800" dirty="0" err="1"/>
              <a:t>и</a:t>
            </a:r>
            <a:r>
              <a:rPr lang="en-US" sz="1800" dirty="0"/>
              <a:t> </a:t>
            </a:r>
            <a:r>
              <a:rPr lang="en-US" sz="1800" dirty="0" err="1"/>
              <a:t>в</a:t>
            </a:r>
            <a:r>
              <a:rPr lang="en-US" sz="1800" dirty="0"/>
              <a:t> </a:t>
            </a:r>
            <a:r>
              <a:rPr lang="en-US" sz="1800" dirty="0" err="1"/>
              <a:t>оригинале</a:t>
            </a:r>
            <a:r>
              <a:rPr lang="en-US" sz="1800" dirty="0"/>
              <a:t>.</a:t>
            </a:r>
          </a:p>
          <a:p>
            <a:pPr>
              <a:lnSpc>
                <a:spcPct val="90000"/>
              </a:lnSpc>
            </a:pPr>
            <a:r>
              <a:rPr lang="en-US" sz="1800" dirty="0" err="1"/>
              <a:t>Опция</a:t>
            </a:r>
            <a:r>
              <a:rPr lang="en-US" sz="1800" dirty="0"/>
              <a:t> Remove tags </a:t>
            </a:r>
            <a:r>
              <a:rPr lang="en-US" sz="1800" dirty="0" err="1"/>
              <a:t>в</a:t>
            </a:r>
            <a:r>
              <a:rPr lang="en-US" sz="1800" dirty="0"/>
              <a:t> </a:t>
            </a:r>
            <a:r>
              <a:rPr lang="en-US" sz="1800" dirty="0" err="1"/>
              <a:t>настройках</a:t>
            </a:r>
            <a:r>
              <a:rPr lang="en-US" sz="1800" dirty="0"/>
              <a:t> </a:t>
            </a:r>
            <a:r>
              <a:rPr lang="en-US" sz="1800" dirty="0" err="1"/>
              <a:t>проекта</a:t>
            </a:r>
            <a:r>
              <a:rPr lang="en-US" sz="1800" dirty="0"/>
              <a:t> </a:t>
            </a:r>
            <a:r>
              <a:rPr lang="en-US" sz="1800" dirty="0" err="1"/>
              <a:t>убирает</a:t>
            </a:r>
            <a:r>
              <a:rPr lang="en-US" sz="1800" dirty="0"/>
              <a:t> </a:t>
            </a:r>
            <a:r>
              <a:rPr lang="en-US" sz="1800" dirty="0" err="1"/>
              <a:t>теги</a:t>
            </a:r>
            <a:r>
              <a:rPr lang="en-US" sz="1800" dirty="0"/>
              <a:t> </a:t>
            </a:r>
            <a:r>
              <a:rPr lang="en-US" sz="1800" dirty="0" err="1"/>
              <a:t>вместе</a:t>
            </a:r>
            <a:r>
              <a:rPr lang="en-US" sz="1800" dirty="0"/>
              <a:t> </a:t>
            </a:r>
            <a:r>
              <a:rPr lang="en-US" sz="1800" dirty="0" err="1"/>
              <a:t>с</a:t>
            </a:r>
            <a:r>
              <a:rPr lang="en-US" sz="1800" dirty="0"/>
              <a:t> </a:t>
            </a:r>
            <a:r>
              <a:rPr lang="en-US" sz="1800" dirty="0" err="1"/>
              <a:t>форматированием</a:t>
            </a:r>
            <a:r>
              <a:rPr lang="en-US" sz="1800" dirty="0"/>
              <a:t>. </a:t>
            </a:r>
            <a:r>
              <a:rPr lang="en-US" sz="1800" dirty="0" err="1"/>
              <a:t>Не</a:t>
            </a:r>
            <a:r>
              <a:rPr lang="en-US" sz="1800" dirty="0"/>
              <a:t> </a:t>
            </a:r>
            <a:r>
              <a:rPr lang="en-US" sz="1800" dirty="0" err="1"/>
              <a:t>рекомендуется</a:t>
            </a:r>
            <a:r>
              <a:rPr lang="en-US" sz="1800" dirty="0"/>
              <a:t> </a:t>
            </a:r>
            <a:r>
              <a:rPr lang="en-US" sz="1800" dirty="0" err="1"/>
              <a:t>использовать</a:t>
            </a:r>
            <a:r>
              <a:rPr lang="en-US" sz="1800" dirty="0"/>
              <a:t>, </a:t>
            </a:r>
            <a:r>
              <a:rPr lang="en-US" sz="1800" dirty="0" err="1"/>
              <a:t>если</a:t>
            </a:r>
            <a:r>
              <a:rPr lang="en-US" sz="1800" dirty="0"/>
              <a:t> </a:t>
            </a:r>
            <a:r>
              <a:rPr lang="en-US" sz="1800" dirty="0" err="1"/>
              <a:t>важно</a:t>
            </a:r>
            <a:r>
              <a:rPr lang="en-US" sz="1800" dirty="0"/>
              <a:t> </a:t>
            </a:r>
            <a:r>
              <a:rPr lang="en-US" sz="1800" dirty="0" err="1"/>
              <a:t>сохранить</a:t>
            </a:r>
            <a:r>
              <a:rPr lang="en-US" sz="1800" dirty="0"/>
              <a:t> </a:t>
            </a:r>
            <a:r>
              <a:rPr lang="en-US" sz="1800" dirty="0" err="1"/>
              <a:t>оригинальное</a:t>
            </a:r>
            <a:r>
              <a:rPr lang="en-US" sz="1800" dirty="0"/>
              <a:t> </a:t>
            </a:r>
            <a:r>
              <a:rPr lang="en-US" sz="1800" dirty="0" err="1"/>
              <a:t>форматирование</a:t>
            </a:r>
            <a:r>
              <a:rPr lang="en-US" sz="1800" dirty="0"/>
              <a:t>.</a:t>
            </a:r>
          </a:p>
          <a:p>
            <a:pPr>
              <a:lnSpc>
                <a:spcPct val="90000"/>
              </a:lnSpc>
            </a:pPr>
            <a:r>
              <a:rPr lang="en-US" sz="1800" dirty="0" err="1"/>
              <a:t>Заголовок</a:t>
            </a:r>
            <a:r>
              <a:rPr lang="en-US" sz="1800" dirty="0"/>
              <a:t> </a:t>
            </a:r>
            <a:r>
              <a:rPr lang="en-US" sz="1800" dirty="0" err="1"/>
              <a:t>не</a:t>
            </a:r>
            <a:r>
              <a:rPr lang="en-US" sz="1800" dirty="0"/>
              <a:t> </a:t>
            </a:r>
            <a:r>
              <a:rPr lang="en-US" sz="1800" dirty="0" err="1"/>
              <a:t>дублируется</a:t>
            </a:r>
            <a:r>
              <a:rPr lang="en-US" sz="1800" dirty="0"/>
              <a:t>.</a:t>
            </a:r>
          </a:p>
          <a:p>
            <a:pPr>
              <a:lnSpc>
                <a:spcPct val="90000"/>
              </a:lnSpc>
            </a:pPr>
            <a:r>
              <a:rPr lang="en-US" sz="1800" dirty="0" err="1"/>
              <a:t>На</a:t>
            </a:r>
            <a:r>
              <a:rPr lang="en-US" sz="1800" dirty="0"/>
              <a:t> </a:t>
            </a:r>
            <a:r>
              <a:rPr lang="en-US" sz="1800" dirty="0" err="1"/>
              <a:t>самом</a:t>
            </a:r>
            <a:r>
              <a:rPr lang="en-US" sz="1800" dirty="0"/>
              <a:t> </a:t>
            </a:r>
            <a:r>
              <a:rPr lang="en-US" sz="1800" dirty="0" err="1"/>
              <a:t>деле</a:t>
            </a:r>
            <a:r>
              <a:rPr lang="en-US" sz="1800" dirty="0"/>
              <a:t>, </a:t>
            </a:r>
            <a:r>
              <a:rPr lang="en-US" sz="1800" dirty="0" err="1"/>
              <a:t>сверху</a:t>
            </a:r>
            <a:r>
              <a:rPr lang="en-US" sz="1800" dirty="0"/>
              <a:t> (</a:t>
            </a:r>
            <a:r>
              <a:rPr lang="en-US" sz="1800" dirty="0" err="1"/>
              <a:t>в</a:t>
            </a:r>
            <a:r>
              <a:rPr lang="en-US" sz="1800" dirty="0"/>
              <a:t> </a:t>
            </a:r>
            <a:r>
              <a:rPr lang="en-US" sz="1800" dirty="0" err="1"/>
              <a:t>зелёном</a:t>
            </a:r>
            <a:r>
              <a:rPr lang="en-US" sz="1800" dirty="0"/>
              <a:t> </a:t>
            </a:r>
            <a:r>
              <a:rPr lang="en-US" sz="1800" dirty="0" err="1"/>
              <a:t>цвете</a:t>
            </a:r>
            <a:r>
              <a:rPr lang="en-US" sz="1800" dirty="0"/>
              <a:t>) </a:t>
            </a:r>
            <a:r>
              <a:rPr lang="en-US" sz="1800" dirty="0" err="1"/>
              <a:t>всегда</a:t>
            </a:r>
            <a:r>
              <a:rPr lang="en-US" sz="1800" dirty="0"/>
              <a:t> </a:t>
            </a:r>
            <a:r>
              <a:rPr lang="en-US" sz="1800" dirty="0" err="1"/>
              <a:t>отображается</a:t>
            </a:r>
            <a:r>
              <a:rPr lang="en-US" sz="1800" dirty="0"/>
              <a:t> </a:t>
            </a:r>
            <a:r>
              <a:rPr lang="en-US" sz="1800" dirty="0" err="1"/>
              <a:t>текст</a:t>
            </a:r>
            <a:r>
              <a:rPr lang="en-US" sz="1800" dirty="0"/>
              <a:t> </a:t>
            </a:r>
            <a:r>
              <a:rPr lang="en-US" sz="1800" dirty="0" err="1"/>
              <a:t>на</a:t>
            </a:r>
            <a:r>
              <a:rPr lang="en-US" sz="1800" dirty="0"/>
              <a:t> </a:t>
            </a:r>
            <a:r>
              <a:rPr lang="en-US" sz="1800" dirty="0" err="1"/>
              <a:t>исходном</a:t>
            </a:r>
            <a:r>
              <a:rPr lang="en-US" sz="1800" dirty="0"/>
              <a:t> </a:t>
            </a:r>
            <a:r>
              <a:rPr lang="en-US" sz="1800" dirty="0" err="1"/>
              <a:t>языке</a:t>
            </a:r>
            <a:r>
              <a:rPr lang="en-US" sz="1800" dirty="0"/>
              <a:t>, </a:t>
            </a:r>
            <a:r>
              <a:rPr lang="en-US" sz="1800" dirty="0" err="1"/>
              <a:t>изменить</a:t>
            </a:r>
            <a:r>
              <a:rPr lang="en-US" sz="1800" dirty="0"/>
              <a:t> </a:t>
            </a:r>
            <a:r>
              <a:rPr lang="en-US" sz="1800" dirty="0" err="1"/>
              <a:t>его</a:t>
            </a:r>
            <a:r>
              <a:rPr lang="en-US" sz="1800" dirty="0"/>
              <a:t> </a:t>
            </a:r>
            <a:r>
              <a:rPr lang="en-US" sz="1800" dirty="0" err="1"/>
              <a:t>нельзя</a:t>
            </a:r>
            <a:r>
              <a:rPr lang="en-US" sz="1800" dirty="0"/>
              <a:t>. </a:t>
            </a:r>
            <a:r>
              <a:rPr lang="en-US" sz="1800" dirty="0" err="1"/>
              <a:t>Под</a:t>
            </a:r>
            <a:r>
              <a:rPr lang="en-US" sz="1800" dirty="0"/>
              <a:t> </a:t>
            </a:r>
            <a:r>
              <a:rPr lang="en-US" sz="1800" dirty="0" err="1"/>
              <a:t>ним</a:t>
            </a:r>
            <a:r>
              <a:rPr lang="en-US" sz="1800" dirty="0"/>
              <a:t> </a:t>
            </a:r>
            <a:r>
              <a:rPr lang="en-US" sz="1800" dirty="0" err="1"/>
              <a:t>находится</a:t>
            </a:r>
            <a:r>
              <a:rPr lang="en-US" sz="1800" dirty="0"/>
              <a:t> </a:t>
            </a:r>
            <a:r>
              <a:rPr lang="en-US" sz="1800" dirty="0" err="1"/>
              <a:t>текстовое</a:t>
            </a:r>
            <a:r>
              <a:rPr lang="en-US" sz="1800" dirty="0"/>
              <a:t> </a:t>
            </a:r>
            <a:r>
              <a:rPr lang="en-US" sz="1800" dirty="0" err="1"/>
              <a:t>поле</a:t>
            </a:r>
            <a:r>
              <a:rPr lang="en-US" sz="1800" dirty="0"/>
              <a:t>, </a:t>
            </a:r>
            <a:r>
              <a:rPr lang="en-US" sz="1800" dirty="0" err="1"/>
              <a:t>куда</a:t>
            </a:r>
            <a:r>
              <a:rPr lang="en-US" sz="1800" dirty="0"/>
              <a:t> </a:t>
            </a:r>
            <a:r>
              <a:rPr lang="en-US" sz="1800" dirty="0" err="1"/>
              <a:t>по</a:t>
            </a:r>
            <a:r>
              <a:rPr lang="ru-RU" altLang="en-US" sz="1800" dirty="0"/>
              <a:t> </a:t>
            </a:r>
            <a:r>
              <a:rPr lang="en-US" sz="1800" dirty="0" err="1"/>
              <a:t>умолчанию</a:t>
            </a:r>
            <a:r>
              <a:rPr lang="en-US" sz="1800" dirty="0"/>
              <a:t> </a:t>
            </a:r>
            <a:r>
              <a:rPr lang="ru-RU" sz="1800" dirty="0"/>
              <a:t>нужно вводить перевод (перед треугольной скобкой и словом «сегмент» с номером).</a:t>
            </a:r>
            <a:endParaRPr lang="en-US" sz="1800" dirty="0"/>
          </a:p>
        </p:txBody>
      </p:sp>
      <p:pic>
        <p:nvPicPr>
          <p:cNvPr id="4" name="Рисунок 3" descr="Изображение выглядит как текст, снимок экрана, Шрифт, линия&#10;&#10;Автоматически созданное описание">
            <a:extLst>
              <a:ext uri="{FF2B5EF4-FFF2-40B4-BE49-F238E27FC236}">
                <a16:creationId xmlns:a16="http://schemas.microsoft.com/office/drawing/2014/main" id="{D54625AA-1B31-B95E-166A-07B20F5662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73627" y="4366789"/>
            <a:ext cx="7772400" cy="1567186"/>
          </a:xfrm>
          <a:prstGeom prst="rect">
            <a:avLst/>
          </a:prstGeom>
        </p:spPr>
      </p:pic>
      <mc:AlternateContent xmlns:mc="http://schemas.openxmlformats.org/markup-compatibility/2006">
        <mc:Choice xmlns:p14="http://schemas.microsoft.com/office/powerpoint/2010/main" Requires="p14">
          <p:contentPart p14:bwMode="auto" r:id="rId5">
            <p14:nvContentPartPr>
              <p14:cNvPr id="5" name="Рукописный ввод 4">
                <a:extLst>
                  <a:ext uri="{FF2B5EF4-FFF2-40B4-BE49-F238E27FC236}">
                    <a16:creationId xmlns:a16="http://schemas.microsoft.com/office/drawing/2014/main" id="{F30D0C93-F64D-4D9A-43A9-F0BBF3E92F08}"/>
                  </a:ext>
                </a:extLst>
              </p14:cNvPr>
              <p14:cNvContentPartPr/>
              <p14:nvPr/>
            </p14:nvContentPartPr>
            <p14:xfrm>
              <a:off x="1002229" y="4469126"/>
              <a:ext cx="235800" cy="572400"/>
            </p14:xfrm>
          </p:contentPart>
        </mc:Choice>
        <mc:Fallback>
          <p:pic>
            <p:nvPicPr>
              <p:cNvPr id="5" name="Рукописный ввод 4">
                <a:extLst>
                  <a:ext uri="{FF2B5EF4-FFF2-40B4-BE49-F238E27FC236}">
                    <a16:creationId xmlns:a16="http://schemas.microsoft.com/office/drawing/2014/main" id="{F30D0C93-F64D-4D9A-43A9-F0BBF3E92F08}"/>
                  </a:ext>
                </a:extLst>
              </p:cNvPr>
              <p:cNvPicPr/>
              <p:nvPr/>
            </p:nvPicPr>
            <p:blipFill>
              <a:blip r:embed="rId6"/>
              <a:stretch>
                <a:fillRect/>
              </a:stretch>
            </p:blipFill>
            <p:spPr>
              <a:xfrm>
                <a:off x="996109" y="4463006"/>
                <a:ext cx="248040" cy="584640"/>
              </a:xfrm>
              <a:prstGeom prst="rect">
                <a:avLst/>
              </a:prstGeom>
            </p:spPr>
          </p:pic>
        </mc:Fallback>
      </mc:AlternateContent>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Shape 10">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Isosceles Triangle 18">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descr="Снимок экрана 2023-01-30 в 09.38.23"/>
          <p:cNvPicPr>
            <a:picLocks noGrp="1" noChangeAspect="1"/>
          </p:cNvPicPr>
          <p:nvPr>
            <p:ph idx="1"/>
          </p:nvPr>
        </p:nvPicPr>
        <p:blipFill>
          <a:blip r:embed="rId2"/>
          <a:stretch>
            <a:fillRect/>
          </a:stretch>
        </p:blipFill>
        <p:spPr>
          <a:xfrm>
            <a:off x="3324395" y="643467"/>
            <a:ext cx="5543209" cy="5571065"/>
          </a:xfrm>
          <a:prstGeom prst="rect">
            <a:avLst/>
          </a:prstGeom>
          <a:ln>
            <a:noFill/>
          </a:ln>
          <a:effectLst>
            <a:outerShdw blurRad="528290" dist="231254" dir="5400000" algn="ctr" rotWithShape="0">
              <a:srgbClr val="000000">
                <a:alpha val="81000"/>
              </a:srgbClr>
            </a:outerShdw>
          </a:effectLst>
        </p:spPr>
      </p:pic>
      <p:sp>
        <p:nvSpPr>
          <p:cNvPr id="21" name="Isosceles Triangle 20">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41248" y="548640"/>
            <a:ext cx="3600860" cy="5431536"/>
          </a:xfrm>
        </p:spPr>
        <p:txBody>
          <a:bodyPr>
            <a:normAutofit/>
          </a:bodyPr>
          <a:lstStyle/>
          <a:p>
            <a:r>
              <a:rPr lang="ru-RU" sz="5400" dirty="0"/>
              <a:t>Основные  модули </a:t>
            </a:r>
            <a:endParaRPr lang="en-US" sz="5400" dirty="0"/>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5126418" y="552091"/>
            <a:ext cx="6224335" cy="5431536"/>
          </a:xfrm>
        </p:spPr>
        <p:txBody>
          <a:bodyPr anchor="ctr">
            <a:normAutofit/>
          </a:bodyPr>
          <a:lstStyle/>
          <a:p>
            <a:r>
              <a:rPr lang="en-US" sz="2200" dirty="0"/>
              <a:t>Fuzzy Matches (</a:t>
            </a:r>
            <a:r>
              <a:rPr lang="en-US" sz="2200" dirty="0" err="1"/>
              <a:t>нечёткие</a:t>
            </a:r>
            <a:r>
              <a:rPr lang="en-US" sz="2200" dirty="0"/>
              <a:t> </a:t>
            </a:r>
            <a:r>
              <a:rPr lang="en-US" sz="2200" dirty="0" err="1"/>
              <a:t>совпадения</a:t>
            </a:r>
            <a:r>
              <a:rPr lang="en-US" sz="2200" dirty="0"/>
              <a:t>) — </a:t>
            </a:r>
            <a:r>
              <a:rPr lang="en-US" sz="2200" dirty="0" err="1"/>
              <a:t>результаты</a:t>
            </a:r>
            <a:r>
              <a:rPr lang="en-US" sz="2200" dirty="0"/>
              <a:t> </a:t>
            </a:r>
            <a:r>
              <a:rPr lang="en-US" sz="2200" dirty="0" err="1"/>
              <a:t>поиска</a:t>
            </a:r>
            <a:r>
              <a:rPr lang="en-US" sz="2200" dirty="0"/>
              <a:t> </a:t>
            </a:r>
            <a:r>
              <a:rPr lang="en-US" sz="2200" dirty="0" err="1"/>
              <a:t>по</a:t>
            </a:r>
            <a:r>
              <a:rPr lang="en-US" sz="2200" dirty="0"/>
              <a:t> </a:t>
            </a:r>
            <a:r>
              <a:rPr lang="en-US" sz="2200" dirty="0" err="1"/>
              <a:t>базе</a:t>
            </a:r>
            <a:r>
              <a:rPr lang="en-US" sz="2200" dirty="0"/>
              <a:t> </a:t>
            </a:r>
            <a:r>
              <a:rPr lang="en-US" sz="2200" dirty="0" err="1"/>
              <a:t>данных</a:t>
            </a:r>
            <a:r>
              <a:rPr lang="en-US" sz="2200" dirty="0"/>
              <a:t> </a:t>
            </a:r>
            <a:r>
              <a:rPr lang="en-US" sz="2200" dirty="0" err="1"/>
              <a:t>проекта</a:t>
            </a:r>
            <a:r>
              <a:rPr lang="en-US" sz="2200" dirty="0"/>
              <a:t>. </a:t>
            </a:r>
            <a:r>
              <a:rPr lang="en-US" sz="2200" dirty="0" err="1"/>
              <a:t>Там</a:t>
            </a:r>
            <a:r>
              <a:rPr lang="en-US" sz="2200" dirty="0"/>
              <a:t> </a:t>
            </a:r>
            <a:r>
              <a:rPr lang="en-US" sz="2200" dirty="0" err="1"/>
              <a:t>будут</a:t>
            </a:r>
            <a:r>
              <a:rPr lang="en-US" sz="2200" dirty="0"/>
              <a:t> </a:t>
            </a:r>
            <a:r>
              <a:rPr lang="en-US" sz="2200" dirty="0" err="1"/>
              <a:t>отображаться</a:t>
            </a:r>
            <a:r>
              <a:rPr lang="en-US" sz="2200" dirty="0"/>
              <a:t> </a:t>
            </a:r>
            <a:r>
              <a:rPr lang="en-US" sz="2200" dirty="0" err="1"/>
              <a:t>подсказки</a:t>
            </a:r>
            <a:r>
              <a:rPr lang="en-US" sz="2200" dirty="0"/>
              <a:t> </a:t>
            </a:r>
            <a:r>
              <a:rPr lang="en-US" sz="2200" dirty="0" err="1"/>
              <a:t>по</a:t>
            </a:r>
            <a:r>
              <a:rPr lang="en-US" sz="2200" dirty="0"/>
              <a:t> </a:t>
            </a:r>
            <a:r>
              <a:rPr lang="en-US" sz="2200" dirty="0" err="1"/>
              <a:t>переводу</a:t>
            </a:r>
            <a:r>
              <a:rPr lang="en-US" sz="2200" dirty="0"/>
              <a:t>, </a:t>
            </a:r>
            <a:r>
              <a:rPr lang="en-US" sz="2200" dirty="0" err="1"/>
              <a:t>основанные</a:t>
            </a:r>
            <a:r>
              <a:rPr lang="en-US" sz="2200" dirty="0"/>
              <a:t> </a:t>
            </a:r>
            <a:r>
              <a:rPr lang="en-US" sz="2200" dirty="0" err="1"/>
              <a:t>на</a:t>
            </a:r>
            <a:r>
              <a:rPr lang="en-US" sz="2200" dirty="0"/>
              <a:t> </a:t>
            </a:r>
            <a:r>
              <a:rPr lang="en-US" sz="2200" dirty="0" err="1"/>
              <a:t>ваших</a:t>
            </a:r>
            <a:r>
              <a:rPr lang="en-US" sz="2200" dirty="0"/>
              <a:t> </a:t>
            </a:r>
            <a:r>
              <a:rPr lang="en-US" sz="2200" dirty="0" err="1"/>
              <a:t>предыдущих</a:t>
            </a:r>
            <a:r>
              <a:rPr lang="en-US" sz="2200" dirty="0"/>
              <a:t> </a:t>
            </a:r>
            <a:r>
              <a:rPr lang="en-US" sz="2200" dirty="0" err="1"/>
              <a:t>переводах</a:t>
            </a:r>
            <a:r>
              <a:rPr lang="en-US" sz="2200" dirty="0"/>
              <a:t>.</a:t>
            </a:r>
          </a:p>
          <a:p>
            <a:endParaRPr lang="en-US" sz="2200" dirty="0"/>
          </a:p>
          <a:p>
            <a:r>
              <a:rPr lang="en-US" sz="2200" dirty="0"/>
              <a:t>Glossary (</a:t>
            </a:r>
            <a:r>
              <a:rPr lang="en-US" sz="2200" dirty="0" err="1"/>
              <a:t>словарь</a:t>
            </a:r>
            <a:r>
              <a:rPr lang="en-US" sz="2200" dirty="0"/>
              <a:t> </a:t>
            </a:r>
            <a:r>
              <a:rPr lang="en-US" sz="2200" dirty="0" err="1"/>
              <a:t>проекта</a:t>
            </a:r>
            <a:r>
              <a:rPr lang="en-US" sz="2200" dirty="0"/>
              <a:t>) — </a:t>
            </a:r>
            <a:r>
              <a:rPr lang="en-US" sz="2200" dirty="0" err="1"/>
              <a:t>результат</a:t>
            </a:r>
            <a:r>
              <a:rPr lang="en-US" sz="2200" dirty="0"/>
              <a:t> </a:t>
            </a:r>
            <a:r>
              <a:rPr lang="en-US" sz="2200" dirty="0" err="1"/>
              <a:t>поиска</a:t>
            </a:r>
            <a:r>
              <a:rPr lang="en-US" sz="2200" dirty="0"/>
              <a:t> </a:t>
            </a:r>
            <a:r>
              <a:rPr lang="en-US" sz="2200" dirty="0" err="1"/>
              <a:t>по</a:t>
            </a:r>
            <a:r>
              <a:rPr lang="en-US" sz="2200" dirty="0"/>
              <a:t> </a:t>
            </a:r>
            <a:r>
              <a:rPr lang="en-US" sz="2200" dirty="0" err="1"/>
              <a:t>глоссарию</a:t>
            </a:r>
            <a:r>
              <a:rPr lang="en-US" sz="2200" dirty="0"/>
              <a:t>, </a:t>
            </a:r>
            <a:r>
              <a:rPr lang="en-US" sz="2200" dirty="0" err="1"/>
              <a:t>который</a:t>
            </a:r>
            <a:r>
              <a:rPr lang="en-US" sz="2200" dirty="0"/>
              <a:t> </a:t>
            </a:r>
            <a:r>
              <a:rPr lang="en-US" sz="2200" dirty="0" err="1"/>
              <a:t>вы</a:t>
            </a:r>
            <a:r>
              <a:rPr lang="en-US" sz="2200" dirty="0"/>
              <a:t> </a:t>
            </a:r>
            <a:r>
              <a:rPr lang="en-US" sz="2200" dirty="0" err="1"/>
              <a:t>составляете</a:t>
            </a:r>
            <a:r>
              <a:rPr lang="en-US" sz="2200" dirty="0"/>
              <a:t> </a:t>
            </a:r>
            <a:r>
              <a:rPr lang="en-US" sz="2200" dirty="0" err="1"/>
              <a:t>самостоятельно</a:t>
            </a:r>
            <a:r>
              <a:rPr lang="en-US" sz="2200" dirty="0"/>
              <a:t>. </a:t>
            </a:r>
            <a:r>
              <a:rPr lang="en-US" sz="2200" dirty="0" err="1"/>
              <a:t>В</a:t>
            </a:r>
            <a:r>
              <a:rPr lang="en-US" sz="2200" dirty="0"/>
              <a:t> </a:t>
            </a:r>
            <a:r>
              <a:rPr lang="en-US" sz="2200" dirty="0" err="1"/>
              <a:t>отличие</a:t>
            </a:r>
            <a:r>
              <a:rPr lang="en-US" sz="2200" dirty="0"/>
              <a:t> </a:t>
            </a:r>
            <a:r>
              <a:rPr lang="en-US" sz="2200" dirty="0" err="1"/>
              <a:t>от</a:t>
            </a:r>
            <a:r>
              <a:rPr lang="en-US" sz="2200" dirty="0"/>
              <a:t> </a:t>
            </a:r>
            <a:r>
              <a:rPr lang="en-US" sz="2200" dirty="0" err="1"/>
              <a:t>памяти</a:t>
            </a:r>
            <a:r>
              <a:rPr lang="en-US" sz="2200" dirty="0"/>
              <a:t> </a:t>
            </a:r>
            <a:r>
              <a:rPr lang="en-US" sz="2200" dirty="0" err="1"/>
              <a:t>перевода</a:t>
            </a:r>
            <a:r>
              <a:rPr lang="en-US" sz="2200" dirty="0"/>
              <a:t>, </a:t>
            </a:r>
            <a:r>
              <a:rPr lang="en-US" sz="2200" dirty="0" err="1"/>
              <a:t>это</a:t>
            </a:r>
            <a:r>
              <a:rPr lang="en-US" sz="2200" dirty="0"/>
              <a:t> </a:t>
            </a:r>
            <a:r>
              <a:rPr lang="en-US" sz="2200" dirty="0" err="1"/>
              <a:t>не</a:t>
            </a:r>
            <a:r>
              <a:rPr lang="en-US" sz="2200" dirty="0"/>
              <a:t> </a:t>
            </a:r>
            <a:r>
              <a:rPr lang="en-US" sz="2200" dirty="0" err="1"/>
              <a:t>готовый</a:t>
            </a:r>
            <a:r>
              <a:rPr lang="en-US" sz="2200" dirty="0"/>
              <a:t> </a:t>
            </a:r>
            <a:r>
              <a:rPr lang="en-US" sz="2200" dirty="0" err="1"/>
              <a:t>текст</a:t>
            </a:r>
            <a:r>
              <a:rPr lang="en-US" sz="2200" dirty="0"/>
              <a:t>, </a:t>
            </a:r>
            <a:r>
              <a:rPr lang="en-US" sz="2200" dirty="0" err="1"/>
              <a:t>а</a:t>
            </a:r>
            <a:r>
              <a:rPr lang="en-US" sz="2200" dirty="0"/>
              <a:t> </a:t>
            </a:r>
            <a:r>
              <a:rPr lang="en-US" sz="2200" dirty="0" err="1"/>
              <a:t>лишь</a:t>
            </a:r>
            <a:r>
              <a:rPr lang="en-US" sz="2200" dirty="0"/>
              <a:t> </a:t>
            </a:r>
            <a:r>
              <a:rPr lang="en-US" sz="2200" dirty="0" err="1"/>
              <a:t>подсказки</a:t>
            </a:r>
            <a:r>
              <a:rPr lang="en-US" sz="2200" dirty="0"/>
              <a:t> </a:t>
            </a:r>
            <a:r>
              <a:rPr lang="en-US" sz="2200" dirty="0" err="1"/>
              <a:t>по</a:t>
            </a:r>
            <a:r>
              <a:rPr lang="en-US" sz="2200" dirty="0"/>
              <a:t> </a:t>
            </a:r>
            <a:r>
              <a:rPr lang="en-US" sz="2200" dirty="0" err="1"/>
              <a:t>определённым</a:t>
            </a:r>
            <a:r>
              <a:rPr lang="en-US" sz="2200" dirty="0"/>
              <a:t> </a:t>
            </a:r>
            <a:r>
              <a:rPr lang="en-US" sz="2200" dirty="0" err="1"/>
              <a:t>терминам</a:t>
            </a:r>
            <a:r>
              <a:rPr lang="en-US" sz="2200" dirty="0"/>
              <a:t>. </a:t>
            </a:r>
            <a:r>
              <a:rPr lang="en-US" sz="2200" dirty="0" err="1"/>
              <a:t>Это</a:t>
            </a:r>
            <a:r>
              <a:rPr lang="en-US" sz="2200" dirty="0"/>
              <a:t> </a:t>
            </a:r>
            <a:r>
              <a:rPr lang="en-US" sz="2200" dirty="0" err="1"/>
              <a:t>мощный</a:t>
            </a:r>
            <a:r>
              <a:rPr lang="en-US" sz="2200" dirty="0"/>
              <a:t> </a:t>
            </a:r>
            <a:r>
              <a:rPr lang="en-US" sz="2200" dirty="0" err="1"/>
              <a:t>инструмент</a:t>
            </a:r>
            <a:r>
              <a:rPr lang="en-US" sz="2200" dirty="0"/>
              <a:t>, </a:t>
            </a:r>
            <a:r>
              <a:rPr lang="en-US" sz="2200" dirty="0" err="1"/>
              <a:t>который</a:t>
            </a:r>
            <a:r>
              <a:rPr lang="en-US" sz="2200" dirty="0"/>
              <a:t> </a:t>
            </a:r>
            <a:r>
              <a:rPr lang="en-US" sz="2200" dirty="0" err="1"/>
              <a:t>помогает</a:t>
            </a:r>
            <a:r>
              <a:rPr lang="en-US" sz="2200" dirty="0"/>
              <a:t> </a:t>
            </a:r>
            <a:r>
              <a:rPr lang="en-US" sz="2200" dirty="0" err="1"/>
              <a:t>сохранять</a:t>
            </a:r>
            <a:r>
              <a:rPr lang="en-US" sz="2200" dirty="0"/>
              <a:t> </a:t>
            </a:r>
            <a:r>
              <a:rPr lang="en-US" sz="2200" dirty="0" err="1"/>
              <a:t>единообразие</a:t>
            </a:r>
            <a:r>
              <a:rPr lang="en-US" sz="2200" dirty="0"/>
              <a:t> </a:t>
            </a:r>
            <a:r>
              <a:rPr lang="en-US" sz="2200" dirty="0" err="1"/>
              <a:t>в</a:t>
            </a:r>
            <a:r>
              <a:rPr lang="en-US" sz="2200" dirty="0"/>
              <a:t> </a:t>
            </a:r>
            <a:r>
              <a:rPr lang="en-US" sz="2200" dirty="0" err="1"/>
              <a:t>терминологии</a:t>
            </a:r>
            <a:r>
              <a:rPr lang="en-US" sz="2200" dirty="0"/>
              <a:t>.</a:t>
            </a:r>
            <a:r>
              <a:rPr lang="ru-RU" sz="2200" dirty="0"/>
              <a:t> </a:t>
            </a:r>
            <a:endParaRPr lang="en-US" sz="2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Рисунок 5" descr="Изображение выглядит как текст, снимок экрана, диаграмма, Шрифт&#10;&#10;Автоматически созданное описание">
            <a:extLst>
              <a:ext uri="{FF2B5EF4-FFF2-40B4-BE49-F238E27FC236}">
                <a16:creationId xmlns:a16="http://schemas.microsoft.com/office/drawing/2014/main" id="{4099F8FC-4957-3256-2FD8-0E0E06AFED3B}"/>
              </a:ext>
            </a:extLst>
          </p:cNvPr>
          <p:cNvPicPr>
            <a:picLocks noChangeAspect="1"/>
          </p:cNvPicPr>
          <p:nvPr/>
        </p:nvPicPr>
        <p:blipFill>
          <a:blip r:embed="rId2">
            <a:extLst>
              <a:ext uri="{28A0092B-C50C-407E-A947-70E740481C1C}">
                <a14:useLocalDpi xmlns:a14="http://schemas.microsoft.com/office/drawing/2010/main" val="0"/>
              </a:ext>
            </a:extLst>
          </a:blip>
          <a:srcRect b="2511"/>
          <a:stretch/>
        </p:blipFill>
        <p:spPr>
          <a:xfrm>
            <a:off x="2522356" y="10"/>
            <a:ext cx="9669642" cy="6857990"/>
          </a:xfrm>
          <a:prstGeom prst="rect">
            <a:avLst/>
          </a:prstGeom>
        </p:spPr>
      </p:pic>
      <p:sp>
        <p:nvSpPr>
          <p:cNvPr id="13" name="Rectangle 1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Заголовок 1">
            <a:extLst>
              <a:ext uri="{FF2B5EF4-FFF2-40B4-BE49-F238E27FC236}">
                <a16:creationId xmlns:a16="http://schemas.microsoft.com/office/drawing/2014/main" id="{9DED6D53-BD64-D1F6-0F23-52C202F360B7}"/>
              </a:ext>
            </a:extLst>
          </p:cNvPr>
          <p:cNvSpPr>
            <a:spLocks noGrp="1"/>
          </p:cNvSpPr>
          <p:nvPr>
            <p:ph type="title"/>
          </p:nvPr>
        </p:nvSpPr>
        <p:spPr>
          <a:xfrm>
            <a:off x="838200" y="365125"/>
            <a:ext cx="3822189" cy="1899912"/>
          </a:xfrm>
        </p:spPr>
        <p:txBody>
          <a:bodyPr>
            <a:normAutofit/>
          </a:bodyPr>
          <a:lstStyle/>
          <a:p>
            <a:r>
              <a:rPr lang="ru-RU" sz="4000"/>
              <a:t>Остальные модули</a:t>
            </a:r>
          </a:p>
        </p:txBody>
      </p:sp>
      <p:sp>
        <p:nvSpPr>
          <p:cNvPr id="3" name="Объект 2">
            <a:extLst>
              <a:ext uri="{FF2B5EF4-FFF2-40B4-BE49-F238E27FC236}">
                <a16:creationId xmlns:a16="http://schemas.microsoft.com/office/drawing/2014/main" id="{113325D1-D696-CD30-B4BC-FDF2D26394F9}"/>
              </a:ext>
            </a:extLst>
          </p:cNvPr>
          <p:cNvSpPr>
            <a:spLocks noGrp="1"/>
          </p:cNvSpPr>
          <p:nvPr>
            <p:ph idx="1"/>
          </p:nvPr>
        </p:nvSpPr>
        <p:spPr>
          <a:xfrm>
            <a:off x="838200" y="2434201"/>
            <a:ext cx="3822189" cy="3742762"/>
          </a:xfrm>
        </p:spPr>
        <p:txBody>
          <a:bodyPr>
            <a:normAutofit/>
          </a:bodyPr>
          <a:lstStyle/>
          <a:p>
            <a:r>
              <a:rPr lang="ru-RU" sz="2000" dirty="0"/>
              <a:t>Остальные модули находятся внизу (напр., машинный перевод и т.д.), но в любой момент их можно добавить в основные путем нажатия на значок Восстановить (в настройках окна). Все окна в программе регулируются.</a:t>
            </a:r>
          </a:p>
        </p:txBody>
      </p:sp>
    </p:spTree>
    <p:extLst>
      <p:ext uri="{BB962C8B-B14F-4D97-AF65-F5344CB8AC3E}">
        <p14:creationId xmlns:p14="http://schemas.microsoft.com/office/powerpoint/2010/main" val="11174326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06EDB8E-83C7-3508-E304-D73835E98FF7}"/>
              </a:ext>
            </a:extLst>
          </p:cNvPr>
          <p:cNvSpPr>
            <a:spLocks noGrp="1"/>
          </p:cNvSpPr>
          <p:nvPr>
            <p:ph type="title"/>
          </p:nvPr>
        </p:nvSpPr>
        <p:spPr/>
        <p:txBody>
          <a:bodyPr/>
          <a:lstStyle/>
          <a:p>
            <a:r>
              <a:rPr lang="ru-RU" dirty="0"/>
              <a:t>Как загрузить имеющийся глоссарий в формате </a:t>
            </a:r>
            <a:r>
              <a:rPr lang="en-US" dirty="0"/>
              <a:t>Excel</a:t>
            </a:r>
            <a:endParaRPr lang="ru-RU" dirty="0"/>
          </a:p>
        </p:txBody>
      </p:sp>
      <p:sp>
        <p:nvSpPr>
          <p:cNvPr id="3" name="Объект 2">
            <a:extLst>
              <a:ext uri="{FF2B5EF4-FFF2-40B4-BE49-F238E27FC236}">
                <a16:creationId xmlns:a16="http://schemas.microsoft.com/office/drawing/2014/main" id="{0488AF68-DF5B-4717-3BD0-5862A31ACD5F}"/>
              </a:ext>
            </a:extLst>
          </p:cNvPr>
          <p:cNvSpPr>
            <a:spLocks noGrp="1"/>
          </p:cNvSpPr>
          <p:nvPr>
            <p:ph idx="1"/>
          </p:nvPr>
        </p:nvSpPr>
        <p:spPr/>
        <p:txBody>
          <a:bodyPr/>
          <a:lstStyle/>
          <a:p>
            <a:pPr marL="0" indent="0">
              <a:buNone/>
            </a:pPr>
            <a:r>
              <a:rPr lang="en-US" dirty="0"/>
              <a:t>1) </a:t>
            </a:r>
            <a:r>
              <a:rPr lang="ru-RU" dirty="0"/>
              <a:t>глоссарий можно создать в две колонки (их лучше никак не именовать). Первая колонка исходный термин, вторая – соответствие на языке перевода.</a:t>
            </a:r>
          </a:p>
          <a:p>
            <a:pPr marL="0" indent="0">
              <a:buNone/>
            </a:pPr>
            <a:r>
              <a:rPr lang="ru-RU" dirty="0"/>
              <a:t>2) получившийся файл сохранить в формате Текст с кодировкой </a:t>
            </a:r>
            <a:r>
              <a:rPr lang="en-US" dirty="0"/>
              <a:t>Unicode </a:t>
            </a:r>
            <a:r>
              <a:rPr lang="ru-RU" dirty="0"/>
              <a:t>(</a:t>
            </a:r>
            <a:r>
              <a:rPr lang="en-US" dirty="0"/>
              <a:t>UTF-8</a:t>
            </a:r>
            <a:r>
              <a:rPr lang="ru-RU" dirty="0"/>
              <a:t>) под названием </a:t>
            </a:r>
            <a:r>
              <a:rPr lang="en-US" dirty="0"/>
              <a:t>glossary</a:t>
            </a:r>
            <a:r>
              <a:rPr lang="ru-RU" dirty="0"/>
              <a:t>, так программа сможет его распознать как глоссарий.</a:t>
            </a:r>
          </a:p>
          <a:p>
            <a:pPr marL="0" indent="0">
              <a:buNone/>
            </a:pPr>
            <a:r>
              <a:rPr lang="ru-RU" dirty="0"/>
              <a:t>3) загрузить в созданную папку проекта, в папку </a:t>
            </a:r>
            <a:r>
              <a:rPr lang="en-US" dirty="0"/>
              <a:t>glossary. </a:t>
            </a:r>
            <a:endParaRPr lang="ru-RU" dirty="0"/>
          </a:p>
        </p:txBody>
      </p:sp>
    </p:spTree>
    <p:extLst>
      <p:ext uri="{BB962C8B-B14F-4D97-AF65-F5344CB8AC3E}">
        <p14:creationId xmlns:p14="http://schemas.microsoft.com/office/powerpoint/2010/main" val="14530570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777A147A-9ED8-46B4-8660-1B3C2AA880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41248" y="548640"/>
            <a:ext cx="3600860" cy="5431536"/>
          </a:xfrm>
        </p:spPr>
        <p:txBody>
          <a:bodyPr>
            <a:normAutofit/>
          </a:bodyPr>
          <a:lstStyle/>
          <a:p>
            <a:r>
              <a:rPr lang="ru-RU" altLang="en-US" sz="5400"/>
              <a:t>Процесс перевода</a:t>
            </a:r>
            <a:br>
              <a:rPr lang="en-US" sz="5400"/>
            </a:br>
            <a:endParaRPr lang="en-US" sz="5400"/>
          </a:p>
        </p:txBody>
      </p:sp>
      <p:sp>
        <p:nvSpPr>
          <p:cNvPr id="10" name="sketch line">
            <a:extLst>
              <a:ext uri="{FF2B5EF4-FFF2-40B4-BE49-F238E27FC236}">
                <a16:creationId xmlns:a16="http://schemas.microsoft.com/office/drawing/2014/main" id="{5D6C15A0-C087-4593-8414-2B4EC1CDC3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543983" y="3258715"/>
            <a:ext cx="4480560" cy="18288"/>
          </a:xfrm>
          <a:custGeom>
            <a:avLst/>
            <a:gdLst>
              <a:gd name="connsiteX0" fmla="*/ 0 w 4480560"/>
              <a:gd name="connsiteY0" fmla="*/ 0 h 18288"/>
              <a:gd name="connsiteX1" fmla="*/ 595274 w 4480560"/>
              <a:gd name="connsiteY1" fmla="*/ 0 h 18288"/>
              <a:gd name="connsiteX2" fmla="*/ 1100938 w 4480560"/>
              <a:gd name="connsiteY2" fmla="*/ 0 h 18288"/>
              <a:gd name="connsiteX3" fmla="*/ 1651406 w 4480560"/>
              <a:gd name="connsiteY3" fmla="*/ 0 h 18288"/>
              <a:gd name="connsiteX4" fmla="*/ 2336292 w 4480560"/>
              <a:gd name="connsiteY4" fmla="*/ 0 h 18288"/>
              <a:gd name="connsiteX5" fmla="*/ 2931566 w 4480560"/>
              <a:gd name="connsiteY5" fmla="*/ 0 h 18288"/>
              <a:gd name="connsiteX6" fmla="*/ 3482035 w 4480560"/>
              <a:gd name="connsiteY6" fmla="*/ 0 h 18288"/>
              <a:gd name="connsiteX7" fmla="*/ 4480560 w 4480560"/>
              <a:gd name="connsiteY7" fmla="*/ 0 h 18288"/>
              <a:gd name="connsiteX8" fmla="*/ 4480560 w 4480560"/>
              <a:gd name="connsiteY8" fmla="*/ 18288 h 18288"/>
              <a:gd name="connsiteX9" fmla="*/ 3840480 w 4480560"/>
              <a:gd name="connsiteY9" fmla="*/ 18288 h 18288"/>
              <a:gd name="connsiteX10" fmla="*/ 3290011 w 4480560"/>
              <a:gd name="connsiteY10" fmla="*/ 18288 h 18288"/>
              <a:gd name="connsiteX11" fmla="*/ 2560320 w 4480560"/>
              <a:gd name="connsiteY11" fmla="*/ 18288 h 18288"/>
              <a:gd name="connsiteX12" fmla="*/ 1965046 w 4480560"/>
              <a:gd name="connsiteY12" fmla="*/ 18288 h 18288"/>
              <a:gd name="connsiteX13" fmla="*/ 1459382 w 4480560"/>
              <a:gd name="connsiteY13" fmla="*/ 18288 h 18288"/>
              <a:gd name="connsiteX14" fmla="*/ 774497 w 4480560"/>
              <a:gd name="connsiteY14" fmla="*/ 18288 h 18288"/>
              <a:gd name="connsiteX15" fmla="*/ 0 w 4480560"/>
              <a:gd name="connsiteY15" fmla="*/ 18288 h 18288"/>
              <a:gd name="connsiteX16" fmla="*/ 0 w 448056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18288"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80958" y="7429"/>
                  <a:pt x="4480540" y="10822"/>
                  <a:pt x="4480560" y="18288"/>
                </a:cubicBezTo>
                <a:cubicBezTo>
                  <a:pt x="4314132" y="14924"/>
                  <a:pt x="4028383" y="36632"/>
                  <a:pt x="3840480" y="18288"/>
                </a:cubicBezTo>
                <a:cubicBezTo>
                  <a:pt x="3652577" y="-56"/>
                  <a:pt x="3547615" y="2848"/>
                  <a:pt x="3290011" y="18288"/>
                </a:cubicBezTo>
                <a:cubicBezTo>
                  <a:pt x="3032407" y="33728"/>
                  <a:pt x="2830268" y="8719"/>
                  <a:pt x="2560320" y="18288"/>
                </a:cubicBezTo>
                <a:cubicBezTo>
                  <a:pt x="2290372" y="27857"/>
                  <a:pt x="2147422" y="6728"/>
                  <a:pt x="1965046" y="18288"/>
                </a:cubicBezTo>
                <a:cubicBezTo>
                  <a:pt x="1782670" y="29848"/>
                  <a:pt x="1689791" y="40680"/>
                  <a:pt x="1459382" y="18288"/>
                </a:cubicBezTo>
                <a:cubicBezTo>
                  <a:pt x="1228973" y="-4104"/>
                  <a:pt x="915486" y="36501"/>
                  <a:pt x="774497" y="18288"/>
                </a:cubicBezTo>
                <a:cubicBezTo>
                  <a:pt x="633508" y="75"/>
                  <a:pt x="361442" y="-11107"/>
                  <a:pt x="0" y="18288"/>
                </a:cubicBezTo>
                <a:cubicBezTo>
                  <a:pt x="-591" y="13205"/>
                  <a:pt x="-663" y="6329"/>
                  <a:pt x="0" y="0"/>
                </a:cubicBezTo>
                <a:close/>
              </a:path>
              <a:path w="4480560" h="18288"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79674" y="5429"/>
                  <a:pt x="4481381" y="14046"/>
                  <a:pt x="4480560" y="18288"/>
                </a:cubicBezTo>
                <a:cubicBezTo>
                  <a:pt x="4279652" y="-6850"/>
                  <a:pt x="4200762" y="41566"/>
                  <a:pt x="3930091" y="18288"/>
                </a:cubicBezTo>
                <a:cubicBezTo>
                  <a:pt x="3659420" y="-4990"/>
                  <a:pt x="3456052" y="22294"/>
                  <a:pt x="3290011" y="18288"/>
                </a:cubicBezTo>
                <a:cubicBezTo>
                  <a:pt x="3123970" y="14282"/>
                  <a:pt x="2882392" y="32818"/>
                  <a:pt x="2649931" y="18288"/>
                </a:cubicBezTo>
                <a:cubicBezTo>
                  <a:pt x="2417470" y="3758"/>
                  <a:pt x="2238426" y="7337"/>
                  <a:pt x="2054657" y="18288"/>
                </a:cubicBezTo>
                <a:cubicBezTo>
                  <a:pt x="1870888" y="29239"/>
                  <a:pt x="1566368" y="45040"/>
                  <a:pt x="1324966" y="18288"/>
                </a:cubicBezTo>
                <a:cubicBezTo>
                  <a:pt x="1083564" y="-8464"/>
                  <a:pt x="787410" y="10946"/>
                  <a:pt x="595274" y="18288"/>
                </a:cubicBezTo>
                <a:cubicBezTo>
                  <a:pt x="403138" y="25630"/>
                  <a:pt x="169622" y="10499"/>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5126418" y="552091"/>
            <a:ext cx="6224335" cy="5431536"/>
          </a:xfrm>
        </p:spPr>
        <p:txBody>
          <a:bodyPr anchor="ctr">
            <a:normAutofit fontScale="92500"/>
          </a:bodyPr>
          <a:lstStyle/>
          <a:p>
            <a:endParaRPr lang="en-US" sz="2200" dirty="0"/>
          </a:p>
          <a:p>
            <a:r>
              <a:rPr lang="en-US" sz="2200" dirty="0" err="1"/>
              <a:t>Дважды</a:t>
            </a:r>
            <a:r>
              <a:rPr lang="en-US" sz="2200" dirty="0"/>
              <a:t> </a:t>
            </a:r>
            <a:r>
              <a:rPr lang="en-US" sz="2200" dirty="0" err="1"/>
              <a:t>кликните</a:t>
            </a:r>
            <a:r>
              <a:rPr lang="en-US" sz="2200" dirty="0"/>
              <a:t> </a:t>
            </a:r>
            <a:r>
              <a:rPr lang="en-US" sz="2200" dirty="0" err="1"/>
              <a:t>на</a:t>
            </a:r>
            <a:r>
              <a:rPr lang="en-US" sz="2200" dirty="0"/>
              <a:t> </a:t>
            </a:r>
            <a:r>
              <a:rPr lang="en-US" sz="2200" dirty="0" err="1"/>
              <a:t>сегмент</a:t>
            </a:r>
            <a:r>
              <a:rPr lang="en-US" sz="2200" dirty="0"/>
              <a:t> </a:t>
            </a:r>
            <a:r>
              <a:rPr lang="en-US" sz="2200" dirty="0" err="1"/>
              <a:t>для</a:t>
            </a:r>
            <a:r>
              <a:rPr lang="en-US" sz="2200" dirty="0"/>
              <a:t> </a:t>
            </a:r>
            <a:r>
              <a:rPr lang="en-US" sz="2200" dirty="0" err="1"/>
              <a:t>перевода</a:t>
            </a:r>
            <a:r>
              <a:rPr lang="ru-RU" altLang="en-US" sz="2200" dirty="0"/>
              <a:t>.</a:t>
            </a:r>
            <a:endParaRPr lang="en-US" sz="2200" dirty="0"/>
          </a:p>
          <a:p>
            <a:r>
              <a:rPr lang="en-US" sz="2200" dirty="0" err="1"/>
              <a:t>Под</a:t>
            </a:r>
            <a:r>
              <a:rPr lang="en-US" sz="2200" dirty="0"/>
              <a:t> </a:t>
            </a:r>
            <a:r>
              <a:rPr lang="en-US" sz="2200" dirty="0" err="1"/>
              <a:t>оригинальным</a:t>
            </a:r>
            <a:r>
              <a:rPr lang="en-US" sz="2200" dirty="0"/>
              <a:t> </a:t>
            </a:r>
            <a:r>
              <a:rPr lang="en-US" sz="2200" dirty="0" err="1"/>
              <a:t>текстом</a:t>
            </a:r>
            <a:r>
              <a:rPr lang="en-US" sz="2200" dirty="0"/>
              <a:t> </a:t>
            </a:r>
            <a:r>
              <a:rPr lang="en-US" sz="2200" dirty="0" err="1"/>
              <a:t>появится</a:t>
            </a:r>
            <a:r>
              <a:rPr lang="en-US" sz="2200" dirty="0"/>
              <a:t> </a:t>
            </a:r>
            <a:r>
              <a:rPr lang="en-US" sz="2200" dirty="0" err="1"/>
              <a:t>редактируемая</a:t>
            </a:r>
            <a:r>
              <a:rPr lang="en-US" sz="2200" dirty="0"/>
              <a:t> </a:t>
            </a:r>
            <a:r>
              <a:rPr lang="en-US" sz="2200" dirty="0" err="1"/>
              <a:t>текстовая</a:t>
            </a:r>
            <a:r>
              <a:rPr lang="en-US" sz="2200" dirty="0"/>
              <a:t> </a:t>
            </a:r>
            <a:r>
              <a:rPr lang="en-US" sz="2200" dirty="0" err="1"/>
              <a:t>строка</a:t>
            </a:r>
            <a:r>
              <a:rPr lang="en-US" sz="2200" dirty="0"/>
              <a:t>, </a:t>
            </a:r>
            <a:r>
              <a:rPr lang="en-US" sz="2200" dirty="0" err="1"/>
              <a:t>курсор</a:t>
            </a:r>
            <a:r>
              <a:rPr lang="en-US" sz="2200" dirty="0"/>
              <a:t> </a:t>
            </a:r>
            <a:r>
              <a:rPr lang="en-US" sz="2200" dirty="0" err="1"/>
              <a:t>будет</a:t>
            </a:r>
            <a:r>
              <a:rPr lang="en-US" sz="2200" dirty="0"/>
              <a:t> </a:t>
            </a:r>
            <a:r>
              <a:rPr lang="en-US" sz="2200" dirty="0" err="1"/>
              <a:t>в</a:t>
            </a:r>
            <a:r>
              <a:rPr lang="en-US" sz="2200" dirty="0"/>
              <a:t> </a:t>
            </a:r>
            <a:r>
              <a:rPr lang="en-US" sz="2200" dirty="0" err="1"/>
              <a:t>её</a:t>
            </a:r>
            <a:r>
              <a:rPr lang="en-US" sz="2200" dirty="0"/>
              <a:t> </a:t>
            </a:r>
            <a:r>
              <a:rPr lang="en-US" sz="2200" dirty="0" err="1"/>
              <a:t>начале</a:t>
            </a:r>
            <a:r>
              <a:rPr lang="en-US" sz="2200" dirty="0"/>
              <a:t>, </a:t>
            </a:r>
            <a:r>
              <a:rPr lang="en-US" sz="2200" dirty="0" err="1"/>
              <a:t>а</a:t>
            </a:r>
            <a:r>
              <a:rPr lang="en-US" sz="2200" dirty="0"/>
              <a:t> </a:t>
            </a:r>
            <a:r>
              <a:rPr lang="en-US" sz="2200" dirty="0" err="1"/>
              <a:t>в</a:t>
            </a:r>
            <a:r>
              <a:rPr lang="en-US" sz="2200" dirty="0"/>
              <a:t> </a:t>
            </a:r>
            <a:r>
              <a:rPr lang="en-US" sz="2200" dirty="0" err="1"/>
              <a:t>строке</a:t>
            </a:r>
            <a:r>
              <a:rPr lang="en-US" sz="2200" dirty="0"/>
              <a:t> </a:t>
            </a:r>
            <a:r>
              <a:rPr lang="en-US" sz="2200" dirty="0" err="1"/>
              <a:t>будет</a:t>
            </a:r>
            <a:r>
              <a:rPr lang="en-US" sz="2200" dirty="0"/>
              <a:t> </a:t>
            </a:r>
            <a:r>
              <a:rPr lang="en-US" sz="2200" dirty="0" err="1"/>
              <a:t>продублирован</a:t>
            </a:r>
            <a:r>
              <a:rPr lang="en-US" sz="2200" dirty="0"/>
              <a:t> </a:t>
            </a:r>
            <a:r>
              <a:rPr lang="en-US" sz="2200" dirty="0" err="1"/>
              <a:t>оригинальный</a:t>
            </a:r>
            <a:r>
              <a:rPr lang="en-US" sz="2200" dirty="0"/>
              <a:t> </a:t>
            </a:r>
            <a:r>
              <a:rPr lang="en-US" sz="2200" dirty="0" err="1"/>
              <a:t>текст</a:t>
            </a:r>
            <a:r>
              <a:rPr lang="ru-RU" sz="2200" dirty="0"/>
              <a:t> либо уже будет пусто</a:t>
            </a:r>
            <a:r>
              <a:rPr lang="en-US" sz="2200" dirty="0"/>
              <a:t>.</a:t>
            </a:r>
          </a:p>
          <a:p>
            <a:r>
              <a:rPr lang="en-US" sz="2200" dirty="0" err="1"/>
              <a:t>Впишите</a:t>
            </a:r>
            <a:r>
              <a:rPr lang="en-US" sz="2200" dirty="0"/>
              <a:t> </a:t>
            </a:r>
            <a:r>
              <a:rPr lang="en-US" sz="2200" dirty="0" err="1"/>
              <a:t>свой</a:t>
            </a:r>
            <a:r>
              <a:rPr lang="en-US" sz="2200" dirty="0"/>
              <a:t> </a:t>
            </a:r>
            <a:r>
              <a:rPr lang="en-US" sz="2200" dirty="0" err="1"/>
              <a:t>перевод</a:t>
            </a:r>
            <a:r>
              <a:rPr lang="ru-RU" altLang="en-US" sz="2200" dirty="0"/>
              <a:t>.</a:t>
            </a:r>
            <a:endParaRPr lang="en-US" sz="2200" dirty="0"/>
          </a:p>
          <a:p>
            <a:r>
              <a:rPr lang="en-US" sz="2200" dirty="0" err="1"/>
              <a:t>Нажмите</a:t>
            </a:r>
            <a:r>
              <a:rPr lang="en-US" sz="2200" dirty="0"/>
              <a:t> </a:t>
            </a:r>
            <a:r>
              <a:rPr lang="en-US" sz="2200" dirty="0" err="1"/>
              <a:t>Ctr+U</a:t>
            </a:r>
            <a:r>
              <a:rPr lang="ru-RU" sz="2200" dirty="0"/>
              <a:t> или</a:t>
            </a:r>
            <a:r>
              <a:rPr lang="en-US" sz="2200" dirty="0"/>
              <a:t> Enter</a:t>
            </a:r>
            <a:r>
              <a:rPr lang="ru-RU" altLang="en-US" sz="2200" dirty="0"/>
              <a:t>.</a:t>
            </a:r>
            <a:endParaRPr lang="en-US" sz="2200" dirty="0"/>
          </a:p>
          <a:p>
            <a:r>
              <a:rPr lang="en-US" sz="2200" dirty="0" err="1"/>
              <a:t>При</a:t>
            </a:r>
            <a:r>
              <a:rPr lang="en-US" sz="2200" dirty="0"/>
              <a:t> </a:t>
            </a:r>
            <a:r>
              <a:rPr lang="en-US" sz="2200" dirty="0" err="1"/>
              <a:t>нажатии</a:t>
            </a:r>
            <a:r>
              <a:rPr lang="en-US" sz="2200" dirty="0"/>
              <a:t> </a:t>
            </a:r>
            <a:r>
              <a:rPr lang="en-US" sz="2200" dirty="0" err="1"/>
              <a:t>перевод</a:t>
            </a:r>
            <a:r>
              <a:rPr lang="en-US" sz="2200" dirty="0"/>
              <a:t> </a:t>
            </a:r>
            <a:r>
              <a:rPr lang="en-US" sz="2200" dirty="0" err="1"/>
              <a:t>сохранится</a:t>
            </a:r>
            <a:r>
              <a:rPr lang="en-US" sz="2200" dirty="0"/>
              <a:t>, </a:t>
            </a:r>
            <a:r>
              <a:rPr lang="en-US" sz="2200" dirty="0" err="1"/>
              <a:t>а</a:t>
            </a:r>
            <a:r>
              <a:rPr lang="en-US" sz="2200" dirty="0"/>
              <a:t> </a:t>
            </a:r>
            <a:r>
              <a:rPr lang="en-US" sz="2200" dirty="0" err="1"/>
              <a:t>курсор</a:t>
            </a:r>
            <a:r>
              <a:rPr lang="en-US" sz="2200" dirty="0"/>
              <a:t> </a:t>
            </a:r>
            <a:r>
              <a:rPr lang="en-US" sz="2200" dirty="0" err="1"/>
              <a:t>перейдёт</a:t>
            </a:r>
            <a:r>
              <a:rPr lang="en-US" sz="2200" dirty="0"/>
              <a:t> </a:t>
            </a:r>
            <a:r>
              <a:rPr lang="en-US" sz="2200" dirty="0" err="1"/>
              <a:t>к</a:t>
            </a:r>
            <a:r>
              <a:rPr lang="en-US" sz="2200" dirty="0"/>
              <a:t> </a:t>
            </a:r>
            <a:r>
              <a:rPr lang="en-US" sz="2200" dirty="0" err="1"/>
              <a:t>следующему</a:t>
            </a:r>
            <a:r>
              <a:rPr lang="en-US" sz="2200" dirty="0"/>
              <a:t> </a:t>
            </a:r>
            <a:r>
              <a:rPr lang="en-US" sz="2200" dirty="0" err="1"/>
              <a:t>сегменту</a:t>
            </a:r>
            <a:r>
              <a:rPr lang="en-US" sz="2200" dirty="0"/>
              <a:t>.</a:t>
            </a:r>
          </a:p>
          <a:p>
            <a:r>
              <a:rPr lang="en-US" sz="2200" dirty="0" err="1">
                <a:sym typeface="+mn-ea"/>
              </a:rPr>
              <a:t>В</a:t>
            </a:r>
            <a:r>
              <a:rPr lang="en-US" sz="2200" dirty="0">
                <a:sym typeface="+mn-ea"/>
              </a:rPr>
              <a:t> </a:t>
            </a:r>
            <a:r>
              <a:rPr lang="en-US" sz="2200" dirty="0" err="1">
                <a:sym typeface="+mn-ea"/>
              </a:rPr>
              <a:t>любой</a:t>
            </a:r>
            <a:r>
              <a:rPr lang="en-US" sz="2200" dirty="0">
                <a:sym typeface="+mn-ea"/>
              </a:rPr>
              <a:t> </a:t>
            </a:r>
            <a:r>
              <a:rPr lang="en-US" sz="2200" dirty="0" err="1">
                <a:sym typeface="+mn-ea"/>
              </a:rPr>
              <a:t>момент</a:t>
            </a:r>
            <a:r>
              <a:rPr lang="en-US" sz="2200" dirty="0">
                <a:sym typeface="+mn-ea"/>
              </a:rPr>
              <a:t> </a:t>
            </a:r>
            <a:r>
              <a:rPr lang="en-US" sz="2200" dirty="0" err="1">
                <a:sym typeface="+mn-ea"/>
              </a:rPr>
              <a:t>можно</a:t>
            </a:r>
            <a:r>
              <a:rPr lang="en-US" sz="2200" dirty="0">
                <a:sym typeface="+mn-ea"/>
              </a:rPr>
              <a:t> </a:t>
            </a:r>
            <a:r>
              <a:rPr lang="en-US" sz="2200" dirty="0" err="1">
                <a:sym typeface="+mn-ea"/>
              </a:rPr>
              <a:t>вернуться</a:t>
            </a:r>
            <a:r>
              <a:rPr lang="en-US" sz="2200" dirty="0">
                <a:sym typeface="+mn-ea"/>
              </a:rPr>
              <a:t> </a:t>
            </a:r>
            <a:r>
              <a:rPr lang="en-US" sz="2200" dirty="0" err="1">
                <a:sym typeface="+mn-ea"/>
              </a:rPr>
              <a:t>к</a:t>
            </a:r>
            <a:r>
              <a:rPr lang="en-US" sz="2200" dirty="0">
                <a:sym typeface="+mn-ea"/>
              </a:rPr>
              <a:t> </a:t>
            </a:r>
            <a:r>
              <a:rPr lang="en-US" sz="2200" dirty="0" err="1">
                <a:sym typeface="+mn-ea"/>
              </a:rPr>
              <a:t>предыдущему</a:t>
            </a:r>
            <a:r>
              <a:rPr lang="en-US" sz="2200" dirty="0">
                <a:sym typeface="+mn-ea"/>
              </a:rPr>
              <a:t> </a:t>
            </a:r>
            <a:r>
              <a:rPr lang="en-US" sz="2200" dirty="0" err="1">
                <a:sym typeface="+mn-ea"/>
              </a:rPr>
              <a:t>сегменту</a:t>
            </a:r>
            <a:r>
              <a:rPr lang="en-US" sz="2200" dirty="0">
                <a:sym typeface="+mn-ea"/>
              </a:rPr>
              <a:t>, </a:t>
            </a:r>
            <a:r>
              <a:rPr lang="en-US" sz="2200" dirty="0" err="1">
                <a:sym typeface="+mn-ea"/>
              </a:rPr>
              <a:t>просто</a:t>
            </a:r>
            <a:r>
              <a:rPr lang="en-US" sz="2200" dirty="0">
                <a:sym typeface="+mn-ea"/>
              </a:rPr>
              <a:t> </a:t>
            </a:r>
            <a:r>
              <a:rPr lang="en-US" sz="2200" dirty="0" err="1">
                <a:sym typeface="+mn-ea"/>
              </a:rPr>
              <a:t>дважды</a:t>
            </a:r>
            <a:r>
              <a:rPr lang="en-US" sz="2200" dirty="0">
                <a:sym typeface="+mn-ea"/>
              </a:rPr>
              <a:t> </a:t>
            </a:r>
            <a:r>
              <a:rPr lang="en-US" sz="2200" dirty="0" err="1">
                <a:sym typeface="+mn-ea"/>
              </a:rPr>
              <a:t>щёлкнув</a:t>
            </a:r>
            <a:r>
              <a:rPr lang="en-US" sz="2200" dirty="0">
                <a:sym typeface="+mn-ea"/>
              </a:rPr>
              <a:t> </a:t>
            </a:r>
            <a:r>
              <a:rPr lang="en-US" sz="2200" dirty="0" err="1">
                <a:sym typeface="+mn-ea"/>
              </a:rPr>
              <a:t>на</a:t>
            </a:r>
            <a:r>
              <a:rPr lang="en-US" sz="2200" dirty="0">
                <a:sym typeface="+mn-ea"/>
              </a:rPr>
              <a:t> </a:t>
            </a:r>
            <a:r>
              <a:rPr lang="en-US" sz="2200" dirty="0" err="1">
                <a:sym typeface="+mn-ea"/>
              </a:rPr>
              <a:t>него</a:t>
            </a:r>
            <a:r>
              <a:rPr lang="en-US" sz="2200" dirty="0">
                <a:sym typeface="+mn-ea"/>
              </a:rPr>
              <a:t>.</a:t>
            </a:r>
            <a:r>
              <a:rPr lang="ru-RU" sz="2200" dirty="0">
                <a:sym typeface="+mn-ea"/>
              </a:rPr>
              <a:t> Исчезнувший текст оригинала немедленно появится, чтобы вы могли его сравнить с вашим переводом.</a:t>
            </a:r>
            <a:endParaRPr lang="en-US" sz="2200" dirty="0"/>
          </a:p>
          <a:p>
            <a:pPr marL="0" indent="0">
              <a:buNone/>
            </a:pPr>
            <a:endParaRPr lang="en-US" sz="2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0" name="Arc 19">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8631348" y="490493"/>
            <a:ext cx="2987899" cy="2987899"/>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22" name="Freeform: Shape 21">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672863"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Рисунок 4" descr="Изображение выглядит как снимок экрана, текст&#10;&#10;Автоматически созданное описание">
            <a:extLst>
              <a:ext uri="{FF2B5EF4-FFF2-40B4-BE49-F238E27FC236}">
                <a16:creationId xmlns:a16="http://schemas.microsoft.com/office/drawing/2014/main" id="{4EFA238C-5BBC-9B9F-8BEA-D76557E18F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3182" y="1970631"/>
            <a:ext cx="4777381" cy="2746993"/>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3" name="Content Placeholder 2"/>
          <p:cNvSpPr>
            <a:spLocks noGrp="1"/>
          </p:cNvSpPr>
          <p:nvPr>
            <p:ph idx="1"/>
          </p:nvPr>
        </p:nvSpPr>
        <p:spPr>
          <a:xfrm>
            <a:off x="5894962" y="723332"/>
            <a:ext cx="5458838" cy="5895832"/>
          </a:xfrm>
        </p:spPr>
        <p:txBody>
          <a:bodyPr>
            <a:normAutofit/>
          </a:bodyPr>
          <a:lstStyle/>
          <a:p>
            <a:pPr marL="0" indent="0">
              <a:lnSpc>
                <a:spcPct val="90000"/>
              </a:lnSpc>
              <a:buNone/>
            </a:pPr>
            <a:endParaRPr lang="en-US" sz="1500" dirty="0"/>
          </a:p>
          <a:p>
            <a:pPr>
              <a:lnSpc>
                <a:spcPct val="90000"/>
              </a:lnSpc>
            </a:pPr>
            <a:r>
              <a:rPr lang="en-US" sz="1800" dirty="0" err="1"/>
              <a:t>В</a:t>
            </a:r>
            <a:r>
              <a:rPr lang="en-US" sz="1800" dirty="0"/>
              <a:t> </a:t>
            </a:r>
            <a:r>
              <a:rPr lang="en-US" sz="1800" dirty="0" err="1"/>
              <a:t>правом</a:t>
            </a:r>
            <a:r>
              <a:rPr lang="en-US" sz="1800" dirty="0"/>
              <a:t> </a:t>
            </a:r>
            <a:r>
              <a:rPr lang="en-US" sz="1800" dirty="0" err="1"/>
              <a:t>нижнем</a:t>
            </a:r>
            <a:r>
              <a:rPr lang="en-US" sz="1800" dirty="0"/>
              <a:t> </a:t>
            </a:r>
            <a:r>
              <a:rPr lang="en-US" sz="1800" dirty="0" err="1"/>
              <a:t>углу</a:t>
            </a:r>
            <a:r>
              <a:rPr lang="en-US" sz="1800" dirty="0"/>
              <a:t> </a:t>
            </a:r>
            <a:r>
              <a:rPr lang="en-US" sz="1800" dirty="0" err="1"/>
              <a:t>есть</a:t>
            </a:r>
            <a:r>
              <a:rPr lang="en-US" sz="1800" dirty="0"/>
              <a:t> </a:t>
            </a:r>
            <a:r>
              <a:rPr lang="en-US" sz="1800" dirty="0" err="1"/>
              <a:t>удобный</a:t>
            </a:r>
            <a:r>
              <a:rPr lang="en-US" sz="1800" dirty="0"/>
              <a:t> </a:t>
            </a:r>
            <a:r>
              <a:rPr lang="en-US" sz="1800" dirty="0" err="1"/>
              <a:t>индикатор</a:t>
            </a:r>
            <a:r>
              <a:rPr lang="en-US" sz="1800" dirty="0"/>
              <a:t> </a:t>
            </a:r>
            <a:r>
              <a:rPr lang="en-US" sz="1800" dirty="0" err="1"/>
              <a:t>прогресса</a:t>
            </a:r>
            <a:r>
              <a:rPr lang="en-US" sz="1800" dirty="0"/>
              <a:t>. </a:t>
            </a:r>
            <a:r>
              <a:rPr lang="en-US" sz="1800" dirty="0" err="1"/>
              <a:t>Кликните</a:t>
            </a:r>
            <a:r>
              <a:rPr lang="en-US" sz="1800" dirty="0"/>
              <a:t> </a:t>
            </a:r>
            <a:r>
              <a:rPr lang="en-US" sz="1800" dirty="0" err="1"/>
              <a:t>на</a:t>
            </a:r>
            <a:r>
              <a:rPr lang="en-US" sz="1800" dirty="0"/>
              <a:t> </a:t>
            </a:r>
            <a:r>
              <a:rPr lang="en-US" sz="1800" dirty="0" err="1"/>
              <a:t>него</a:t>
            </a:r>
            <a:r>
              <a:rPr lang="en-US" sz="1800" dirty="0"/>
              <a:t>, </a:t>
            </a:r>
            <a:r>
              <a:rPr lang="en-US" sz="1800" dirty="0" err="1"/>
              <a:t>чтобы</a:t>
            </a:r>
            <a:r>
              <a:rPr lang="en-US" sz="1800" dirty="0"/>
              <a:t> </a:t>
            </a:r>
            <a:r>
              <a:rPr lang="en-US" sz="1800" dirty="0" err="1"/>
              <a:t>переключить</a:t>
            </a:r>
            <a:r>
              <a:rPr lang="en-US" sz="1800" dirty="0"/>
              <a:t> </a:t>
            </a:r>
            <a:r>
              <a:rPr lang="en-US" sz="1800" dirty="0" err="1"/>
              <a:t>режим</a:t>
            </a:r>
            <a:r>
              <a:rPr lang="en-US" sz="1800" dirty="0"/>
              <a:t> </a:t>
            </a:r>
            <a:r>
              <a:rPr lang="en-US" sz="1800" dirty="0" err="1"/>
              <a:t>просмотра</a:t>
            </a:r>
            <a:r>
              <a:rPr lang="en-US" sz="1800" dirty="0"/>
              <a:t>.</a:t>
            </a:r>
          </a:p>
          <a:p>
            <a:pPr>
              <a:lnSpc>
                <a:spcPct val="90000"/>
              </a:lnSpc>
            </a:pPr>
            <a:r>
              <a:rPr lang="en-US" sz="1800" dirty="0" err="1"/>
              <a:t>Во</a:t>
            </a:r>
            <a:r>
              <a:rPr lang="en-US" sz="1800" dirty="0"/>
              <a:t> </a:t>
            </a:r>
            <a:r>
              <a:rPr lang="en-US" sz="1800" dirty="0" err="1"/>
              <a:t>втором</a:t>
            </a:r>
            <a:r>
              <a:rPr lang="en-US" sz="1800" dirty="0"/>
              <a:t> </a:t>
            </a:r>
            <a:r>
              <a:rPr lang="en-US" sz="1800" dirty="0" err="1"/>
              <a:t>режиме</a:t>
            </a:r>
            <a:r>
              <a:rPr lang="en-US" sz="1800" dirty="0"/>
              <a:t> </a:t>
            </a:r>
            <a:r>
              <a:rPr lang="ru-RU" altLang="en-US" sz="1800" dirty="0"/>
              <a:t>показано</a:t>
            </a:r>
            <a:r>
              <a:rPr lang="en-US" sz="1800" dirty="0"/>
              <a:t>, </a:t>
            </a:r>
            <a:r>
              <a:rPr lang="ru-RU" altLang="en-US" sz="1800" dirty="0"/>
              <a:t>сколько </a:t>
            </a:r>
            <a:r>
              <a:rPr lang="en-US" sz="1800" dirty="0" err="1"/>
              <a:t>в</a:t>
            </a:r>
            <a:r>
              <a:rPr lang="en-US" sz="1800" dirty="0"/>
              <a:t> </a:t>
            </a:r>
            <a:r>
              <a:rPr lang="en-US" sz="1800" dirty="0" err="1"/>
              <a:t>файле</a:t>
            </a:r>
            <a:r>
              <a:rPr lang="en-US" sz="1800" dirty="0"/>
              <a:t> </a:t>
            </a:r>
            <a:r>
              <a:rPr lang="en-US" sz="1800" dirty="0" err="1"/>
              <a:t>из</a:t>
            </a:r>
            <a:r>
              <a:rPr lang="en-US" sz="1800" dirty="0"/>
              <a:t> </a:t>
            </a:r>
            <a:r>
              <a:rPr lang="ru-RU" altLang="en-US" sz="1800" dirty="0"/>
              <a:t>определенного  </a:t>
            </a:r>
            <a:r>
              <a:rPr lang="en-US" sz="1800" dirty="0" err="1"/>
              <a:t>уникальных</a:t>
            </a:r>
            <a:r>
              <a:rPr lang="en-US" sz="1800" dirty="0"/>
              <a:t> </a:t>
            </a:r>
            <a:r>
              <a:rPr lang="en-US" sz="1800" dirty="0" err="1"/>
              <a:t>сегментов</a:t>
            </a:r>
            <a:r>
              <a:rPr lang="en-US" sz="1800" dirty="0"/>
              <a:t> </a:t>
            </a:r>
            <a:r>
              <a:rPr lang="en-US" sz="1800" dirty="0" err="1"/>
              <a:t>переведено</a:t>
            </a:r>
            <a:r>
              <a:rPr lang="en-US" sz="1800" dirty="0"/>
              <a:t>, </a:t>
            </a:r>
            <a:r>
              <a:rPr lang="en-US" sz="1800" dirty="0" err="1"/>
              <a:t>а</a:t>
            </a:r>
            <a:r>
              <a:rPr lang="en-US" sz="1800" dirty="0"/>
              <a:t> </a:t>
            </a:r>
            <a:r>
              <a:rPr lang="ru-RU" altLang="en-US" sz="1800" dirty="0"/>
              <a:t>сколько </a:t>
            </a:r>
            <a:r>
              <a:rPr lang="en-US" sz="1800" dirty="0" err="1"/>
              <a:t>в</a:t>
            </a:r>
            <a:r>
              <a:rPr lang="en-US" sz="1800" dirty="0"/>
              <a:t> </a:t>
            </a:r>
            <a:r>
              <a:rPr lang="en-US" sz="1800" dirty="0" err="1"/>
              <a:t>проекте</a:t>
            </a:r>
            <a:r>
              <a:rPr lang="ru-RU" altLang="en-US" sz="1800" dirty="0"/>
              <a:t>, а также сколько всего сегментов.</a:t>
            </a:r>
            <a:endParaRPr lang="en-US" sz="1800" dirty="0"/>
          </a:p>
          <a:p>
            <a:pPr>
              <a:lnSpc>
                <a:spcPct val="90000"/>
              </a:lnSpc>
            </a:pPr>
            <a:r>
              <a:rPr lang="en-US" sz="1800" dirty="0" err="1"/>
              <a:t>Цифры</a:t>
            </a:r>
            <a:r>
              <a:rPr lang="en-US" sz="1800" dirty="0"/>
              <a:t> </a:t>
            </a:r>
            <a:r>
              <a:rPr lang="en-US" sz="1800" dirty="0" err="1"/>
              <a:t>в</a:t>
            </a:r>
            <a:r>
              <a:rPr lang="en-US" sz="1800" dirty="0"/>
              <a:t> </a:t>
            </a:r>
            <a:r>
              <a:rPr lang="en-US" sz="1800" dirty="0" err="1"/>
              <a:t>конце</a:t>
            </a:r>
            <a:r>
              <a:rPr lang="en-US" sz="1800" dirty="0"/>
              <a:t> </a:t>
            </a:r>
            <a:r>
              <a:rPr lang="en-US" sz="1800" dirty="0" err="1"/>
              <a:t>не</a:t>
            </a:r>
            <a:r>
              <a:rPr lang="en-US" sz="1800" dirty="0"/>
              <a:t> </a:t>
            </a:r>
            <a:r>
              <a:rPr lang="en-US" sz="1800" dirty="0" err="1"/>
              <a:t>относятся</a:t>
            </a:r>
            <a:r>
              <a:rPr lang="en-US" sz="1800" dirty="0"/>
              <a:t> </a:t>
            </a:r>
            <a:r>
              <a:rPr lang="en-US" sz="1800" dirty="0" err="1"/>
              <a:t>к</a:t>
            </a:r>
            <a:r>
              <a:rPr lang="en-US" sz="1800" dirty="0"/>
              <a:t> </a:t>
            </a:r>
            <a:r>
              <a:rPr lang="en-US" sz="1800" dirty="0" err="1"/>
              <a:t>счётчику</a:t>
            </a:r>
            <a:r>
              <a:rPr lang="en-US" sz="1800" dirty="0"/>
              <a:t> </a:t>
            </a:r>
            <a:r>
              <a:rPr lang="en-US" sz="1800" dirty="0" err="1"/>
              <a:t>проекта</a:t>
            </a:r>
            <a:r>
              <a:rPr lang="en-US" sz="1800" dirty="0"/>
              <a:t>. </a:t>
            </a:r>
            <a:r>
              <a:rPr lang="en-US" sz="1800" dirty="0" err="1"/>
              <a:t>Это</a:t>
            </a:r>
            <a:r>
              <a:rPr lang="en-US" sz="1800" dirty="0"/>
              <a:t> — </a:t>
            </a:r>
            <a:r>
              <a:rPr lang="en-US" sz="1800" dirty="0" err="1"/>
              <a:t>индикатор</a:t>
            </a:r>
            <a:r>
              <a:rPr lang="en-US" sz="1800" dirty="0"/>
              <a:t> </a:t>
            </a:r>
            <a:r>
              <a:rPr lang="en-US" sz="1800" dirty="0" err="1"/>
              <a:t>длины</a:t>
            </a:r>
            <a:r>
              <a:rPr lang="en-US" sz="1800" dirty="0"/>
              <a:t> </a:t>
            </a:r>
            <a:r>
              <a:rPr lang="en-US" sz="1800" dirty="0" err="1"/>
              <a:t>сегмента</a:t>
            </a:r>
            <a:r>
              <a:rPr lang="en-US" sz="1800" dirty="0"/>
              <a:t> </a:t>
            </a:r>
            <a:r>
              <a:rPr lang="en-US" sz="1800" dirty="0" err="1"/>
              <a:t>с</a:t>
            </a:r>
            <a:r>
              <a:rPr lang="en-US" sz="1800" dirty="0"/>
              <a:t> </a:t>
            </a:r>
            <a:r>
              <a:rPr lang="en-US" sz="1800" dirty="0" err="1"/>
              <a:t>которым</a:t>
            </a:r>
            <a:r>
              <a:rPr lang="en-US" sz="1800" dirty="0"/>
              <a:t> </a:t>
            </a:r>
            <a:r>
              <a:rPr lang="en-US" sz="1800" dirty="0" err="1"/>
              <a:t>вы</a:t>
            </a:r>
            <a:r>
              <a:rPr lang="en-US" sz="1800" dirty="0"/>
              <a:t> </a:t>
            </a:r>
            <a:r>
              <a:rPr lang="en-US" sz="1800" dirty="0" err="1"/>
              <a:t>работаете</a:t>
            </a:r>
            <a:r>
              <a:rPr lang="en-US" sz="1800" dirty="0"/>
              <a:t>. </a:t>
            </a:r>
            <a:r>
              <a:rPr lang="en-US" sz="1800" dirty="0" err="1"/>
              <a:t>Он</a:t>
            </a:r>
            <a:r>
              <a:rPr lang="en-US" sz="1800" dirty="0"/>
              <a:t> </a:t>
            </a:r>
            <a:r>
              <a:rPr lang="en-US" sz="1800" dirty="0" err="1"/>
              <a:t>говорит</a:t>
            </a:r>
            <a:r>
              <a:rPr lang="en-US" sz="1800" dirty="0"/>
              <a:t>, </a:t>
            </a:r>
            <a:r>
              <a:rPr lang="en-US" sz="1800" dirty="0" err="1"/>
              <a:t>что</a:t>
            </a:r>
            <a:r>
              <a:rPr lang="en-US" sz="1800" dirty="0"/>
              <a:t> </a:t>
            </a:r>
            <a:r>
              <a:rPr lang="en-US" sz="1800" dirty="0" err="1"/>
              <a:t>в</a:t>
            </a:r>
            <a:r>
              <a:rPr lang="en-US" sz="1800" dirty="0"/>
              <a:t> </a:t>
            </a:r>
            <a:r>
              <a:rPr lang="en-US" sz="1800" dirty="0" err="1"/>
              <a:t>оригинале</a:t>
            </a:r>
            <a:r>
              <a:rPr lang="ru-RU" altLang="en-US" sz="1800" dirty="0"/>
              <a:t>, например,</a:t>
            </a:r>
            <a:r>
              <a:rPr lang="en-US" sz="1800" dirty="0"/>
              <a:t> </a:t>
            </a:r>
            <a:r>
              <a:rPr lang="en-US" sz="1800" dirty="0" err="1"/>
              <a:t>было</a:t>
            </a:r>
            <a:r>
              <a:rPr lang="en-US" sz="1800" dirty="0"/>
              <a:t> 14 </a:t>
            </a:r>
            <a:r>
              <a:rPr lang="en-US" sz="1800" dirty="0" err="1"/>
              <a:t>символов</a:t>
            </a:r>
            <a:r>
              <a:rPr lang="en-US" sz="1800" dirty="0"/>
              <a:t>, </a:t>
            </a:r>
            <a:r>
              <a:rPr lang="en-US" sz="1800" dirty="0" err="1"/>
              <a:t>и</a:t>
            </a:r>
            <a:r>
              <a:rPr lang="en-US" sz="1800" dirty="0"/>
              <a:t> </a:t>
            </a:r>
            <a:r>
              <a:rPr lang="en-US" sz="1800" dirty="0" err="1"/>
              <a:t>в</a:t>
            </a:r>
            <a:r>
              <a:rPr lang="en-US" sz="1800" dirty="0"/>
              <a:t> </a:t>
            </a:r>
            <a:r>
              <a:rPr lang="en-US" sz="1800" dirty="0" err="1"/>
              <a:t>переводе</a:t>
            </a:r>
            <a:r>
              <a:rPr lang="en-US" sz="1800" dirty="0"/>
              <a:t> </a:t>
            </a:r>
            <a:r>
              <a:rPr lang="en-US" sz="1800" dirty="0" err="1"/>
              <a:t>их</a:t>
            </a:r>
            <a:r>
              <a:rPr lang="en-US" sz="1800" dirty="0"/>
              <a:t> </a:t>
            </a:r>
            <a:r>
              <a:rPr lang="en-US" sz="1800" dirty="0" err="1"/>
              <a:t>тоже</a:t>
            </a:r>
            <a:r>
              <a:rPr lang="en-US" sz="1800" dirty="0"/>
              <a:t> 14. </a:t>
            </a:r>
            <a:r>
              <a:rPr lang="en-US" sz="1800" dirty="0" err="1"/>
              <a:t>Эта</a:t>
            </a:r>
            <a:r>
              <a:rPr lang="en-US" sz="1800" dirty="0"/>
              <a:t> </a:t>
            </a:r>
            <a:r>
              <a:rPr lang="en-US" sz="1800" dirty="0" err="1"/>
              <a:t>функция</a:t>
            </a:r>
            <a:r>
              <a:rPr lang="en-US" sz="1800" dirty="0"/>
              <a:t> </a:t>
            </a:r>
            <a:r>
              <a:rPr lang="en-US" sz="1800" dirty="0" err="1"/>
              <a:t>полезна</a:t>
            </a:r>
            <a:r>
              <a:rPr lang="en-US" sz="1800" dirty="0"/>
              <a:t> </a:t>
            </a:r>
            <a:r>
              <a:rPr lang="en-US" sz="1800" dirty="0" err="1"/>
              <a:t>в</a:t>
            </a:r>
            <a:r>
              <a:rPr lang="en-US" sz="1800" dirty="0"/>
              <a:t> </a:t>
            </a:r>
            <a:r>
              <a:rPr lang="en-US" sz="1800" dirty="0" err="1"/>
              <a:t>тех</a:t>
            </a:r>
            <a:r>
              <a:rPr lang="en-US" sz="1800" dirty="0"/>
              <a:t> </a:t>
            </a:r>
            <a:r>
              <a:rPr lang="en-US" sz="1800" dirty="0" err="1"/>
              <a:t>случаях</a:t>
            </a:r>
            <a:r>
              <a:rPr lang="en-US" sz="1800" dirty="0"/>
              <a:t>, </a:t>
            </a:r>
            <a:r>
              <a:rPr lang="en-US" sz="1800" dirty="0" err="1"/>
              <a:t>когда</a:t>
            </a:r>
            <a:r>
              <a:rPr lang="en-US" sz="1800" dirty="0"/>
              <a:t> </a:t>
            </a:r>
            <a:r>
              <a:rPr lang="en-US" sz="1800" dirty="0" err="1"/>
              <a:t>нужно</a:t>
            </a:r>
            <a:r>
              <a:rPr lang="en-US" sz="1800" dirty="0"/>
              <a:t> </a:t>
            </a:r>
            <a:r>
              <a:rPr lang="en-US" sz="1800" dirty="0" err="1"/>
              <a:t>строго</a:t>
            </a:r>
            <a:r>
              <a:rPr lang="en-US" sz="1800" dirty="0"/>
              <a:t> </a:t>
            </a:r>
            <a:r>
              <a:rPr lang="en-US" sz="1800" dirty="0" err="1"/>
              <a:t>соблюдать</a:t>
            </a:r>
            <a:r>
              <a:rPr lang="en-US" sz="1800" dirty="0"/>
              <a:t> </a:t>
            </a:r>
            <a:r>
              <a:rPr lang="en-US" sz="1800" dirty="0" err="1"/>
              <a:t>длину</a:t>
            </a:r>
            <a:r>
              <a:rPr lang="en-US" sz="1800" dirty="0"/>
              <a:t> </a:t>
            </a:r>
            <a:r>
              <a:rPr lang="en-US" sz="1800" dirty="0" err="1"/>
              <a:t>строки</a:t>
            </a:r>
            <a:r>
              <a:rPr lang="en-US" sz="1800" dirty="0"/>
              <a:t>, </a:t>
            </a:r>
            <a:r>
              <a:rPr lang="en-US" sz="1800" dirty="0" err="1"/>
              <a:t>например</a:t>
            </a:r>
            <a:r>
              <a:rPr lang="en-US" sz="1800" dirty="0"/>
              <a:t> </a:t>
            </a:r>
            <a:r>
              <a:rPr lang="en-US" sz="1800" dirty="0" err="1"/>
              <a:t>при</a:t>
            </a:r>
            <a:r>
              <a:rPr lang="en-US" sz="1800" dirty="0"/>
              <a:t> </a:t>
            </a:r>
            <a:r>
              <a:rPr lang="en-US" sz="1800" dirty="0" err="1"/>
              <a:t>переводе</a:t>
            </a:r>
            <a:r>
              <a:rPr lang="en-US" sz="1800" dirty="0"/>
              <a:t> </a:t>
            </a:r>
            <a:r>
              <a:rPr lang="en-US" sz="1800" dirty="0" err="1"/>
              <a:t>интерфейса</a:t>
            </a:r>
            <a:r>
              <a:rPr lang="en-US" sz="1800" dirty="0"/>
              <a:t> </a:t>
            </a:r>
            <a:r>
              <a:rPr lang="en-US" sz="1800" dirty="0" err="1"/>
              <a:t>программ</a:t>
            </a:r>
            <a:r>
              <a:rPr lang="en-US" sz="1800" dirty="0"/>
              <a:t>.</a:t>
            </a:r>
          </a:p>
        </p:txBody>
      </p:sp>
      <p:sp>
        <p:nvSpPr>
          <p:cNvPr id="4" name="Title 1"/>
          <p:cNvSpPr>
            <a:spLocks noGrp="1"/>
          </p:cNvSpPr>
          <p:nvPr/>
        </p:nvSpPr>
        <p:spPr>
          <a:xfrm>
            <a:off x="838200" y="3778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89575E1-3389-451A-A5F7-27854C25C5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93"/>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53CCC5C-D88E-40FB-B30B-23DCDBD01D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
            <a:ext cx="4167268" cy="68580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86834" y="591344"/>
            <a:ext cx="3200400" cy="5585619"/>
          </a:xfrm>
        </p:spPr>
        <p:txBody>
          <a:bodyPr>
            <a:normAutofit/>
          </a:bodyPr>
          <a:lstStyle/>
          <a:p>
            <a:r>
              <a:rPr lang="ru-RU" altLang="en-US">
                <a:solidFill>
                  <a:srgbClr val="FFFFFF"/>
                </a:solidFill>
              </a:rPr>
              <a:t>Нечеткие совпадения (Fuzzy Matches)</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4447308" y="591344"/>
            <a:ext cx="6906491" cy="5585619"/>
          </a:xfrm>
        </p:spPr>
        <p:txBody>
          <a:bodyPr anchor="ctr">
            <a:normAutofit/>
          </a:bodyPr>
          <a:lstStyle/>
          <a:p>
            <a:pPr>
              <a:lnSpc>
                <a:spcPct val="90000"/>
              </a:lnSpc>
            </a:pPr>
            <a:r>
              <a:rPr lang="en-US" sz="2000"/>
              <a:t>Синим цветом выделны слова, которые присутствуют в памяти перевода, но отсутствуют в текущем предложении (с которым сравнивается совпадение), зелёным — слова, расположенные рядом с недостающими частями.</a:t>
            </a:r>
          </a:p>
          <a:p>
            <a:pPr>
              <a:lnSpc>
                <a:spcPct val="90000"/>
              </a:lnSpc>
            </a:pPr>
            <a:r>
              <a:rPr lang="en-US" sz="2000"/>
              <a:t>Ниже будет перевод, сохранённый в памяти. Если нажать Ctrl+R, то он скопируется в поле для перевода.</a:t>
            </a:r>
          </a:p>
          <a:p>
            <a:pPr>
              <a:lnSpc>
                <a:spcPct val="90000"/>
              </a:lnSpc>
            </a:pPr>
            <a:r>
              <a:rPr lang="en-US" sz="2000"/>
              <a:t>Ещё ниже указаны три числа в процентах. Они означают степень совпадения между предложением и памятью перевода. </a:t>
            </a:r>
          </a:p>
          <a:p>
            <a:pPr>
              <a:lnSpc>
                <a:spcPct val="90000"/>
              </a:lnSpc>
            </a:pPr>
            <a:r>
              <a:rPr lang="en-US" sz="2000"/>
              <a:t> </a:t>
            </a:r>
            <a:r>
              <a:rPr lang="ru-RU" altLang="en-US" sz="2000"/>
              <a:t>Е</a:t>
            </a:r>
            <a:r>
              <a:rPr lang="en-US" sz="2000"/>
              <a:t>сли механизм Fuzzy Match найдёт 100% совпадение, он может вставить его самостоятельно.</a:t>
            </a:r>
          </a:p>
          <a:p>
            <a:pPr>
              <a:lnSpc>
                <a:spcPct val="90000"/>
              </a:lnSpc>
            </a:pPr>
            <a:r>
              <a:rPr lang="ru-RU" altLang="en-US" sz="2000"/>
              <a:t>Например, </a:t>
            </a:r>
            <a:r>
              <a:rPr lang="en-US" sz="2000"/>
              <a:t>в оригинале </a:t>
            </a:r>
            <a:r>
              <a:rPr lang="ru-RU" altLang="en-US" sz="2000"/>
              <a:t>- </a:t>
            </a:r>
            <a:r>
              <a:rPr lang="en-US" sz="2000"/>
              <a:t>шесть строчек See All. Программа </a:t>
            </a:r>
            <a:r>
              <a:rPr lang="ru-RU" altLang="en-US" sz="2000"/>
              <a:t>уберет </a:t>
            </a:r>
            <a:r>
              <a:rPr lang="en-US" sz="2000"/>
              <a:t>все дубликаты, оставив лишь одну строчку. Достаточно перевести её одну, и остальные сегменты тоже </a:t>
            </a:r>
            <a:r>
              <a:rPr lang="ru-RU" altLang="en-US" sz="2000"/>
              <a:t>автоматически </a:t>
            </a:r>
            <a:r>
              <a:rPr lang="en-US" sz="2000"/>
              <a:t>переведутся.</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10515600" cy="1325563"/>
          </a:xfrm>
        </p:spPr>
        <p:txBody>
          <a:bodyPr>
            <a:normAutofit/>
          </a:bodyPr>
          <a:lstStyle/>
          <a:p>
            <a:pPr>
              <a:lnSpc>
                <a:spcPct val="90000"/>
              </a:lnSpc>
            </a:pPr>
            <a:r>
              <a:rPr lang="en-US" sz="4200">
                <a:sym typeface="+mn-ea"/>
              </a:rPr>
              <a:t>Глоссарий</a:t>
            </a:r>
            <a:br>
              <a:rPr lang="en-US" sz="4200"/>
            </a:br>
            <a:endParaRPr lang="en-US" sz="4200"/>
          </a:p>
        </p:txBody>
      </p:sp>
      <p:sp>
        <p:nvSpPr>
          <p:cNvPr id="10"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838200" y="1929384"/>
            <a:ext cx="10515600" cy="4251960"/>
          </a:xfrm>
        </p:spPr>
        <p:txBody>
          <a:bodyPr>
            <a:normAutofit/>
          </a:bodyPr>
          <a:lstStyle/>
          <a:p>
            <a:pPr>
              <a:lnSpc>
                <a:spcPct val="90000"/>
              </a:lnSpc>
            </a:pPr>
            <a:endParaRPr lang="ru-RU" sz="1500"/>
          </a:p>
          <a:p>
            <a:pPr>
              <a:lnSpc>
                <a:spcPct val="90000"/>
              </a:lnSpc>
            </a:pPr>
            <a:r>
              <a:rPr lang="ru-RU" sz="1500"/>
              <a:t>Файлы глоссария — это простые текстовые файлы, содержащие списки из трёх столбцов, разделённых табуляциями, где в первом столбце находятся исходные термины, а во втором — их переводы. Третий столбец можно использовать для дополнительной информации (комментариев). У некоторых записей в глоссарии может отсутствовать перевод, т. е. они содержат только исходный термин и комментарий.</a:t>
            </a:r>
          </a:p>
          <a:p>
            <a:pPr>
              <a:lnSpc>
                <a:spcPct val="90000"/>
              </a:lnSpc>
            </a:pPr>
            <a:r>
              <a:rPr lang="ru-RU" sz="1500"/>
              <a:t>Файлы глоссария могут быть как в системной кодировке (с расширением «.</a:t>
            </a:r>
            <a:r>
              <a:rPr lang="en-US" sz="1500"/>
              <a:t>tab»), </a:t>
            </a:r>
            <a:r>
              <a:rPr lang="ru-RU" sz="1500"/>
              <a:t>так и в </a:t>
            </a:r>
            <a:r>
              <a:rPr lang="en-US" sz="1500"/>
              <a:t>UTF-8 (</a:t>
            </a:r>
            <a:r>
              <a:rPr lang="ru-RU" sz="1500"/>
              <a:t>с расширением «.</a:t>
            </a:r>
            <a:r>
              <a:rPr lang="en-US" sz="1500"/>
              <a:t>utf8»). </a:t>
            </a:r>
            <a:r>
              <a:rPr lang="ru-RU" sz="1500"/>
              <a:t>По очевидным причинам, предпочитаемой кодировкой является Юникод (</a:t>
            </a:r>
            <a:r>
              <a:rPr lang="en-US" sz="1500"/>
              <a:t>UTF-8). </a:t>
            </a:r>
            <a:r>
              <a:rPr lang="ru-RU" sz="1500"/>
              <a:t>Также поддерживается формат </a:t>
            </a:r>
            <a:r>
              <a:rPr lang="en-US" sz="1500"/>
              <a:t>CSV. </a:t>
            </a:r>
            <a:r>
              <a:rPr lang="ru-RU" sz="1500"/>
              <a:t>В целом, формат напоминает описанный ранее: исходный термин, перевод. Комментарии отделяются запятой «,». Строки могут быть заключены в кавычки ", что позволяет включать в строки запятые:</a:t>
            </a:r>
          </a:p>
          <a:p>
            <a:pPr>
              <a:lnSpc>
                <a:spcPct val="90000"/>
              </a:lnSpc>
            </a:pPr>
            <a:r>
              <a:rPr lang="ru-RU" sz="1500"/>
              <a:t>Например: "Это исходный термин, в котором есть запятая", "</a:t>
            </a:r>
            <a:r>
              <a:rPr lang="en-US" sz="1500"/>
              <a:t>c'est un terme, qui contient une virgule"</a:t>
            </a:r>
          </a:p>
          <a:p>
            <a:pPr>
              <a:lnSpc>
                <a:spcPct val="90000"/>
              </a:lnSpc>
            </a:pPr>
            <a:r>
              <a:rPr lang="ru-RU" sz="1500"/>
              <a:t>Помимо простых текстовых файлов, поддерживаются глоссарии в формате </a:t>
            </a:r>
            <a:r>
              <a:rPr lang="en-US" sz="1500"/>
              <a:t>TBX. TBX - Term Base eXchange — </a:t>
            </a:r>
            <a:r>
              <a:rPr lang="ru-RU" sz="1500"/>
              <a:t>открытый, основанный на </a:t>
            </a:r>
            <a:r>
              <a:rPr lang="en-US" sz="1500"/>
              <a:t>XML </a:t>
            </a:r>
            <a:r>
              <a:rPr lang="ru-RU" sz="1500"/>
              <a:t>стандарт обмена структурированными терминологическими базами, </a:t>
            </a:r>
            <a:r>
              <a:rPr lang="en-US" sz="1500"/>
              <a:t>TBX </a:t>
            </a:r>
            <a:r>
              <a:rPr lang="ru-RU" sz="1500"/>
              <a:t>был утверждён </a:t>
            </a:r>
            <a:r>
              <a:rPr lang="en-US" sz="1500"/>
              <a:t>LISA </a:t>
            </a:r>
            <a:r>
              <a:rPr lang="ru-RU" sz="1500"/>
              <a:t>и </a:t>
            </a:r>
            <a:r>
              <a:rPr lang="en-US" sz="1500"/>
              <a:t>ISO </a:t>
            </a:r>
            <a:r>
              <a:rPr lang="ru-RU" sz="1500"/>
              <a:t>как международный стандарт. Если вы используете какую-нибудь систему управления терминологией, например, </a:t>
            </a:r>
            <a:r>
              <a:rPr lang="en-US" sz="1500"/>
              <a:t>MultiTerm, </a:t>
            </a:r>
            <a:r>
              <a:rPr lang="ru-RU" sz="1500"/>
              <a:t>вполне возможно, что она может сохранять терминологическую базу в формате </a:t>
            </a:r>
            <a:r>
              <a:rPr lang="en-US" sz="1500"/>
              <a:t>TBX. Microsoft Terminology Collection </a:t>
            </a:r>
            <a:r>
              <a:rPr lang="ru-RU" sz="1500"/>
              <a:t>можно загрузить почти для 100 языков и использовать как отличный глоссарий по ИТ тематике.</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Заголовок 1">
            <a:extLst>
              <a:ext uri="{FF2B5EF4-FFF2-40B4-BE49-F238E27FC236}">
                <a16:creationId xmlns:a16="http://schemas.microsoft.com/office/drawing/2014/main" id="{442A0716-5AAE-3DAF-4A05-BBE3E8A6D25D}"/>
              </a:ext>
            </a:extLst>
          </p:cNvPr>
          <p:cNvSpPr>
            <a:spLocks noGrp="1"/>
          </p:cNvSpPr>
          <p:nvPr>
            <p:ph type="title"/>
          </p:nvPr>
        </p:nvSpPr>
        <p:spPr>
          <a:xfrm>
            <a:off x="630936" y="639520"/>
            <a:ext cx="3429000" cy="1719072"/>
          </a:xfrm>
        </p:spPr>
        <p:txBody>
          <a:bodyPr anchor="b">
            <a:normAutofit/>
          </a:bodyPr>
          <a:lstStyle/>
          <a:p>
            <a:pPr>
              <a:lnSpc>
                <a:spcPct val="90000"/>
              </a:lnSpc>
            </a:pPr>
            <a:r>
              <a:rPr lang="ru-RU" sz="2600"/>
              <a:t>Как добавить термин в глоссарий в ходе перевода</a:t>
            </a:r>
          </a:p>
        </p:txBody>
      </p:sp>
      <p:sp>
        <p:nvSpPr>
          <p:cNvPr id="12"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Объект 2">
            <a:extLst>
              <a:ext uri="{FF2B5EF4-FFF2-40B4-BE49-F238E27FC236}">
                <a16:creationId xmlns:a16="http://schemas.microsoft.com/office/drawing/2014/main" id="{1EC04C57-BC43-22B9-BB17-75B25FD9E90E}"/>
              </a:ext>
            </a:extLst>
          </p:cNvPr>
          <p:cNvSpPr>
            <a:spLocks noGrp="1"/>
          </p:cNvSpPr>
          <p:nvPr>
            <p:ph idx="1"/>
          </p:nvPr>
        </p:nvSpPr>
        <p:spPr>
          <a:xfrm>
            <a:off x="630936" y="2807208"/>
            <a:ext cx="3429000" cy="3410712"/>
          </a:xfrm>
        </p:spPr>
        <p:txBody>
          <a:bodyPr anchor="t">
            <a:normAutofit/>
          </a:bodyPr>
          <a:lstStyle/>
          <a:p>
            <a:r>
              <a:rPr lang="ru-RU" sz="2200"/>
              <a:t>выделяете термин в исходном тексте</a:t>
            </a:r>
          </a:p>
          <a:p>
            <a:r>
              <a:rPr lang="ru-RU" sz="2200"/>
              <a:t>нажимаете </a:t>
            </a:r>
            <a:r>
              <a:rPr lang="en-US" sz="2200"/>
              <a:t>Ctr+Shift+G</a:t>
            </a:r>
            <a:endParaRPr lang="ru-RU" sz="2200"/>
          </a:p>
          <a:p>
            <a:endParaRPr lang="en-US" sz="2200"/>
          </a:p>
        </p:txBody>
      </p:sp>
      <p:pic>
        <p:nvPicPr>
          <p:cNvPr id="5" name="Рисунок 4" descr="Изображение выглядит как текст, программное обеспечение, Шрифт, веб-страница&#10;&#10;Автоматически созданное описание">
            <a:extLst>
              <a:ext uri="{FF2B5EF4-FFF2-40B4-BE49-F238E27FC236}">
                <a16:creationId xmlns:a16="http://schemas.microsoft.com/office/drawing/2014/main" id="{83C8ECA4-583E-DD56-10C0-AD4EDC919A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54296" y="1012699"/>
            <a:ext cx="6903720" cy="4832602"/>
          </a:xfrm>
          <a:prstGeom prst="rect">
            <a:avLst/>
          </a:prstGeom>
        </p:spPr>
      </p:pic>
    </p:spTree>
    <p:extLst>
      <p:ext uri="{BB962C8B-B14F-4D97-AF65-F5344CB8AC3E}">
        <p14:creationId xmlns:p14="http://schemas.microsoft.com/office/powerpoint/2010/main" val="35220671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68AF5748-FED8-45BA-8631-26D1D10F32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7981" y="1122363"/>
            <a:ext cx="4023360" cy="3204134"/>
          </a:xfrm>
        </p:spPr>
        <p:txBody>
          <a:bodyPr vert="horz" lIns="91440" tIns="45720" rIns="91440" bIns="45720" rtlCol="0" anchor="b">
            <a:normAutofit/>
          </a:bodyPr>
          <a:lstStyle/>
          <a:p>
            <a:pPr>
              <a:lnSpc>
                <a:spcPct val="90000"/>
              </a:lnSpc>
            </a:pPr>
            <a:r>
              <a:rPr lang="en-US" altLang="en-US" sz="4800" kern="1200">
                <a:solidFill>
                  <a:schemeClr val="tx1"/>
                </a:solidFill>
                <a:latin typeface="+mj-lt"/>
                <a:ea typeface="+mj-ea"/>
                <a:cs typeface="+mj-cs"/>
              </a:rPr>
              <a:t>Сохраняем перевод</a:t>
            </a:r>
          </a:p>
        </p:txBody>
      </p:sp>
      <p:sp>
        <p:nvSpPr>
          <p:cNvPr id="23" name="Rectangle 19">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pic>
        <p:nvPicPr>
          <p:cNvPr id="4" name="Content Placeholder 3" descr="Снимок экрана 2023-01-30 в 09.56.54"/>
          <p:cNvPicPr>
            <a:picLocks noChangeAspect="1"/>
          </p:cNvPicPr>
          <p:nvPr/>
        </p:nvPicPr>
        <p:blipFill>
          <a:blip r:embed="rId2"/>
          <a:stretch>
            <a:fillRect/>
          </a:stretch>
        </p:blipFill>
        <p:spPr>
          <a:xfrm>
            <a:off x="3867666" y="568695"/>
            <a:ext cx="7843306" cy="4941282"/>
          </a:xfrm>
          <a:prstGeom prst="rect">
            <a:avLst/>
          </a:prstGeom>
          <a:effectLst>
            <a:outerShdw blurRad="429536" dist="273732" dir="5400000" algn="ctr" rotWithShape="0">
              <a:srgbClr val="000000">
                <a:alpha val="87354"/>
              </a:srgbClr>
            </a:outerShdw>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E777E57D-6A88-4B5B-A068-2BA7FF4E8C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F7117410-A2A4-4085-9ADC-46744551DB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2772" y="0"/>
            <a:ext cx="10506456" cy="19138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99F74EB5-E547-4FB4-95F5-BCC788F3C4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2894076"/>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Content Placeholder 2"/>
          <p:cNvSpPr>
            <a:spLocks noGrp="1"/>
          </p:cNvSpPr>
          <p:nvPr>
            <p:ph idx="1"/>
          </p:nvPr>
        </p:nvSpPr>
        <p:spPr>
          <a:xfrm>
            <a:off x="835152" y="1124465"/>
            <a:ext cx="10515600" cy="4919719"/>
          </a:xfrm>
        </p:spPr>
        <p:txBody>
          <a:bodyPr>
            <a:normAutofit/>
          </a:bodyPr>
          <a:lstStyle/>
          <a:p>
            <a:r>
              <a:rPr lang="en-US" sz="2200" dirty="0" err="1">
                <a:sym typeface="+mn-ea"/>
              </a:rPr>
              <a:t>После</a:t>
            </a:r>
            <a:r>
              <a:rPr lang="en-US" sz="2200" dirty="0">
                <a:sym typeface="+mn-ea"/>
              </a:rPr>
              <a:t> </a:t>
            </a:r>
            <a:r>
              <a:rPr lang="en-US" sz="2200" dirty="0" err="1">
                <a:sym typeface="+mn-ea"/>
              </a:rPr>
              <a:t>того</a:t>
            </a:r>
            <a:r>
              <a:rPr lang="en-US" sz="2200" dirty="0">
                <a:sym typeface="+mn-ea"/>
              </a:rPr>
              <a:t>, </a:t>
            </a:r>
            <a:r>
              <a:rPr lang="en-US" sz="2200" dirty="0" err="1">
                <a:sym typeface="+mn-ea"/>
              </a:rPr>
              <a:t>как</a:t>
            </a:r>
            <a:r>
              <a:rPr lang="en-US" sz="2200" dirty="0">
                <a:sym typeface="+mn-ea"/>
              </a:rPr>
              <a:t> </a:t>
            </a:r>
            <a:r>
              <a:rPr lang="en-US" sz="2200" dirty="0" err="1">
                <a:sym typeface="+mn-ea"/>
              </a:rPr>
              <a:t>вы</a:t>
            </a:r>
            <a:r>
              <a:rPr lang="en-US" sz="2200" dirty="0">
                <a:sym typeface="+mn-ea"/>
              </a:rPr>
              <a:t> </a:t>
            </a:r>
            <a:r>
              <a:rPr lang="en-US" sz="2200" dirty="0" err="1">
                <a:sym typeface="+mn-ea"/>
              </a:rPr>
              <a:t>проверили</a:t>
            </a:r>
            <a:r>
              <a:rPr lang="en-US" sz="2200" dirty="0">
                <a:sym typeface="+mn-ea"/>
              </a:rPr>
              <a:t>, </a:t>
            </a:r>
            <a:r>
              <a:rPr lang="en-US" sz="2200" dirty="0" err="1">
                <a:sym typeface="+mn-ea"/>
              </a:rPr>
              <a:t>что</a:t>
            </a:r>
            <a:r>
              <a:rPr lang="en-US" sz="2200" dirty="0">
                <a:sym typeface="+mn-ea"/>
              </a:rPr>
              <a:t> </a:t>
            </a:r>
            <a:r>
              <a:rPr lang="en-US" sz="2200" dirty="0" err="1">
                <a:sym typeface="+mn-ea"/>
              </a:rPr>
              <a:t>в</a:t>
            </a:r>
            <a:r>
              <a:rPr lang="en-US" sz="2200" dirty="0">
                <a:sym typeface="+mn-ea"/>
              </a:rPr>
              <a:t> </a:t>
            </a:r>
            <a:r>
              <a:rPr lang="en-US" sz="2200" dirty="0" err="1">
                <a:sym typeface="+mn-ea"/>
              </a:rPr>
              <a:t>вашем</a:t>
            </a:r>
            <a:r>
              <a:rPr lang="en-US" sz="2200" dirty="0">
                <a:sym typeface="+mn-ea"/>
              </a:rPr>
              <a:t> </a:t>
            </a:r>
            <a:r>
              <a:rPr lang="en-US" sz="2200" dirty="0" err="1">
                <a:sym typeface="+mn-ea"/>
              </a:rPr>
              <a:t>проекте</a:t>
            </a:r>
            <a:r>
              <a:rPr lang="en-US" sz="2200" dirty="0">
                <a:sym typeface="+mn-ea"/>
              </a:rPr>
              <a:t> </a:t>
            </a:r>
            <a:r>
              <a:rPr lang="en-US" sz="2200" dirty="0" err="1">
                <a:sym typeface="+mn-ea"/>
              </a:rPr>
              <a:t>нет</a:t>
            </a:r>
            <a:r>
              <a:rPr lang="en-US" sz="2200" dirty="0">
                <a:sym typeface="+mn-ea"/>
              </a:rPr>
              <a:t> </a:t>
            </a:r>
            <a:r>
              <a:rPr lang="en-US" sz="2200" dirty="0" err="1">
                <a:sym typeface="+mn-ea"/>
              </a:rPr>
              <a:t>ошибок</a:t>
            </a:r>
            <a:r>
              <a:rPr lang="en-US" sz="2200" dirty="0">
                <a:sym typeface="+mn-ea"/>
              </a:rPr>
              <a:t>, </a:t>
            </a:r>
            <a:r>
              <a:rPr lang="en-US" sz="2200" dirty="0" err="1">
                <a:sym typeface="+mn-ea"/>
              </a:rPr>
              <a:t>связанных</a:t>
            </a:r>
            <a:r>
              <a:rPr lang="en-US" sz="2200" dirty="0">
                <a:sym typeface="+mn-ea"/>
              </a:rPr>
              <a:t> </a:t>
            </a:r>
            <a:r>
              <a:rPr lang="en-US" sz="2200" dirty="0" err="1">
                <a:sym typeface="+mn-ea"/>
              </a:rPr>
              <a:t>с</a:t>
            </a:r>
            <a:r>
              <a:rPr lang="en-US" sz="2200" dirty="0">
                <a:sym typeface="+mn-ea"/>
              </a:rPr>
              <a:t> </a:t>
            </a:r>
            <a:r>
              <a:rPr lang="en-US" sz="2200" dirty="0" err="1">
                <a:sym typeface="+mn-ea"/>
              </a:rPr>
              <a:t>расстановкой</a:t>
            </a:r>
            <a:r>
              <a:rPr lang="en-US" sz="2200" dirty="0">
                <a:sym typeface="+mn-ea"/>
              </a:rPr>
              <a:t> </a:t>
            </a:r>
            <a:r>
              <a:rPr lang="en-US" sz="2200" dirty="0" err="1">
                <a:sym typeface="+mn-ea"/>
              </a:rPr>
              <a:t>тегов</a:t>
            </a:r>
            <a:r>
              <a:rPr lang="ru-RU" altLang="en-US" sz="2200" dirty="0">
                <a:sym typeface="+mn-ea"/>
              </a:rPr>
              <a:t>, п</a:t>
            </a:r>
            <a:r>
              <a:rPr lang="en-US" sz="2200" dirty="0" err="1"/>
              <a:t>о</a:t>
            </a:r>
            <a:r>
              <a:rPr lang="en-US" sz="2200" dirty="0"/>
              <a:t> </a:t>
            </a:r>
            <a:r>
              <a:rPr lang="en-US" sz="2200" dirty="0" err="1"/>
              <a:t>этой</a:t>
            </a:r>
            <a:r>
              <a:rPr lang="en-US" sz="2200" dirty="0"/>
              <a:t> </a:t>
            </a:r>
            <a:r>
              <a:rPr lang="en-US" sz="2200" dirty="0" err="1"/>
              <a:t>команде</a:t>
            </a:r>
            <a:r>
              <a:rPr lang="en-US" sz="2200" dirty="0"/>
              <a:t> </a:t>
            </a:r>
            <a:r>
              <a:rPr lang="en-US" sz="2200" dirty="0" err="1"/>
              <a:t>OmegaT</a:t>
            </a:r>
            <a:r>
              <a:rPr lang="en-US" sz="2200" dirty="0"/>
              <a:t> </a:t>
            </a:r>
            <a:r>
              <a:rPr lang="en-US" sz="2200" dirty="0" err="1"/>
              <a:t>создаст</a:t>
            </a:r>
            <a:r>
              <a:rPr lang="en-US" sz="2200" dirty="0"/>
              <a:t> </a:t>
            </a:r>
            <a:r>
              <a:rPr lang="en-US" sz="2200" dirty="0" err="1"/>
              <a:t>новый</a:t>
            </a:r>
            <a:r>
              <a:rPr lang="en-US" sz="2200" dirty="0"/>
              <a:t> </a:t>
            </a:r>
            <a:r>
              <a:rPr lang="en-US" sz="2200" dirty="0" err="1"/>
              <a:t>файл</a:t>
            </a:r>
            <a:r>
              <a:rPr lang="en-US" sz="2200" dirty="0"/>
              <a:t> </a:t>
            </a:r>
            <a:r>
              <a:rPr lang="en-US" sz="2200" dirty="0" err="1"/>
              <a:t>в</a:t>
            </a:r>
            <a:r>
              <a:rPr lang="en-US" sz="2200" dirty="0"/>
              <a:t> </a:t>
            </a:r>
            <a:r>
              <a:rPr lang="en-US" sz="2200" dirty="0" err="1"/>
              <a:t>папке</a:t>
            </a:r>
            <a:r>
              <a:rPr lang="en-US" sz="2200" dirty="0"/>
              <a:t> \target\ </a:t>
            </a:r>
            <a:r>
              <a:rPr lang="en-US" sz="2200" dirty="0" err="1"/>
              <a:t>с</a:t>
            </a:r>
            <a:r>
              <a:rPr lang="en-US" sz="2200" dirty="0"/>
              <a:t> </a:t>
            </a:r>
            <a:r>
              <a:rPr lang="en-US" sz="2200" dirty="0" err="1"/>
              <a:t>тем</a:t>
            </a:r>
            <a:r>
              <a:rPr lang="en-US" sz="2200" dirty="0"/>
              <a:t> </a:t>
            </a:r>
            <a:r>
              <a:rPr lang="en-US" sz="2200" dirty="0" err="1"/>
              <a:t>же</a:t>
            </a:r>
            <a:r>
              <a:rPr lang="en-US" sz="2200" dirty="0"/>
              <a:t> </a:t>
            </a:r>
            <a:r>
              <a:rPr lang="en-US" sz="2200" dirty="0" err="1"/>
              <a:t>именем</a:t>
            </a:r>
            <a:r>
              <a:rPr lang="en-US" sz="2200" dirty="0"/>
              <a:t>, </a:t>
            </a:r>
            <a:r>
              <a:rPr lang="en-US" sz="2200" dirty="0" err="1"/>
              <a:t>что</a:t>
            </a:r>
            <a:r>
              <a:rPr lang="en-US" sz="2200" dirty="0"/>
              <a:t> </a:t>
            </a:r>
            <a:r>
              <a:rPr lang="en-US" sz="2200" dirty="0" err="1"/>
              <a:t>и</a:t>
            </a:r>
            <a:r>
              <a:rPr lang="en-US" sz="2200" dirty="0"/>
              <a:t> </a:t>
            </a:r>
            <a:r>
              <a:rPr lang="en-US" sz="2200" dirty="0" err="1"/>
              <a:t>оригинал</a:t>
            </a:r>
            <a:r>
              <a:rPr lang="en-US" sz="2200" dirty="0"/>
              <a:t>, </a:t>
            </a:r>
            <a:r>
              <a:rPr lang="en-US" sz="2200" dirty="0" err="1"/>
              <a:t>а</a:t>
            </a:r>
            <a:r>
              <a:rPr lang="en-US" sz="2200" dirty="0"/>
              <a:t> </a:t>
            </a:r>
            <a:r>
              <a:rPr lang="en-US" sz="2200" dirty="0" err="1"/>
              <a:t>весь</a:t>
            </a:r>
            <a:r>
              <a:rPr lang="en-US" sz="2200" dirty="0"/>
              <a:t> </a:t>
            </a:r>
            <a:r>
              <a:rPr lang="en-US" sz="2200" dirty="0" err="1"/>
              <a:t>текст</a:t>
            </a:r>
            <a:r>
              <a:rPr lang="en-US" sz="2200" dirty="0"/>
              <a:t> </a:t>
            </a:r>
            <a:r>
              <a:rPr lang="en-US" sz="2200" dirty="0" err="1"/>
              <a:t>поменяет</a:t>
            </a:r>
            <a:r>
              <a:rPr lang="en-US" sz="2200" dirty="0"/>
              <a:t> </a:t>
            </a:r>
            <a:r>
              <a:rPr lang="en-US" sz="2200" dirty="0" err="1"/>
              <a:t>на</a:t>
            </a:r>
            <a:r>
              <a:rPr lang="en-US" sz="2200" dirty="0"/>
              <a:t> </a:t>
            </a:r>
            <a:r>
              <a:rPr lang="en-US" sz="2200" dirty="0" err="1"/>
              <a:t>перевод</a:t>
            </a:r>
            <a:r>
              <a:rPr lang="en-US" sz="2200" dirty="0"/>
              <a:t>. </a:t>
            </a:r>
            <a:r>
              <a:rPr lang="en-US" sz="2200" dirty="0" err="1"/>
              <a:t>Если</a:t>
            </a:r>
            <a:r>
              <a:rPr lang="en-US" sz="2200" dirty="0"/>
              <a:t> </a:t>
            </a:r>
            <a:r>
              <a:rPr lang="en-US" sz="2200" dirty="0" err="1"/>
              <a:t>какие-то</a:t>
            </a:r>
            <a:r>
              <a:rPr lang="en-US" sz="2200" dirty="0"/>
              <a:t> </a:t>
            </a:r>
            <a:r>
              <a:rPr lang="en-US" sz="2200" dirty="0" err="1"/>
              <a:t>сегменты</a:t>
            </a:r>
            <a:r>
              <a:rPr lang="en-US" sz="2200" dirty="0"/>
              <a:t> </a:t>
            </a:r>
            <a:r>
              <a:rPr lang="en-US" sz="2200" dirty="0" err="1"/>
              <a:t>вы</a:t>
            </a:r>
            <a:r>
              <a:rPr lang="en-US" sz="2200" dirty="0"/>
              <a:t> </a:t>
            </a:r>
            <a:r>
              <a:rPr lang="en-US" sz="2200" dirty="0" err="1"/>
              <a:t>не</a:t>
            </a:r>
            <a:r>
              <a:rPr lang="en-US" sz="2200" dirty="0"/>
              <a:t> </a:t>
            </a:r>
            <a:r>
              <a:rPr lang="en-US" sz="2200" dirty="0" err="1"/>
              <a:t>перевели</a:t>
            </a:r>
            <a:r>
              <a:rPr lang="en-US" sz="2200" dirty="0"/>
              <a:t>, </a:t>
            </a:r>
            <a:r>
              <a:rPr lang="en-US" sz="2200" dirty="0" err="1"/>
              <a:t>то</a:t>
            </a:r>
            <a:r>
              <a:rPr lang="en-US" sz="2200" dirty="0"/>
              <a:t> </a:t>
            </a:r>
            <a:r>
              <a:rPr lang="en-US" sz="2200" dirty="0" err="1"/>
              <a:t>в</a:t>
            </a:r>
            <a:r>
              <a:rPr lang="en-US" sz="2200" dirty="0"/>
              <a:t> </a:t>
            </a:r>
            <a:r>
              <a:rPr lang="en-US" sz="2200" dirty="0" err="1"/>
              <a:t>файле</a:t>
            </a:r>
            <a:r>
              <a:rPr lang="en-US" sz="2200" dirty="0"/>
              <a:t> </a:t>
            </a:r>
            <a:r>
              <a:rPr lang="en-US" sz="2200" dirty="0" err="1"/>
              <a:t>на</a:t>
            </a:r>
            <a:r>
              <a:rPr lang="en-US" sz="2200" dirty="0"/>
              <a:t> </a:t>
            </a:r>
            <a:r>
              <a:rPr lang="en-US" sz="2200" dirty="0" err="1"/>
              <a:t>их</a:t>
            </a:r>
            <a:r>
              <a:rPr lang="en-US" sz="2200" dirty="0"/>
              <a:t> </a:t>
            </a:r>
            <a:r>
              <a:rPr lang="en-US" sz="2200" dirty="0" err="1"/>
              <a:t>месте</a:t>
            </a:r>
            <a:r>
              <a:rPr lang="en-US" sz="2200" dirty="0"/>
              <a:t> </a:t>
            </a:r>
            <a:r>
              <a:rPr lang="en-US" sz="2200" dirty="0" err="1"/>
              <a:t>будет</a:t>
            </a:r>
            <a:r>
              <a:rPr lang="en-US" sz="2200" dirty="0"/>
              <a:t> </a:t>
            </a:r>
            <a:r>
              <a:rPr lang="en-US" sz="2200" dirty="0" err="1"/>
              <a:t>оригинальный</a:t>
            </a:r>
            <a:r>
              <a:rPr lang="en-US" sz="2200" dirty="0"/>
              <a:t> </a:t>
            </a:r>
            <a:r>
              <a:rPr lang="en-US" sz="2200" dirty="0" err="1"/>
              <a:t>текст</a:t>
            </a:r>
            <a:r>
              <a:rPr lang="en-US" sz="2200" dirty="0"/>
              <a:t>.</a:t>
            </a:r>
          </a:p>
          <a:p>
            <a:r>
              <a:rPr lang="ru-RU" altLang="en-US" sz="2200" dirty="0"/>
              <a:t>Горячие клавиши:</a:t>
            </a:r>
            <a:r>
              <a:rPr lang="en-US" sz="2200" dirty="0"/>
              <a:t> </a:t>
            </a:r>
            <a:r>
              <a:rPr lang="en-US" sz="2200" dirty="0" err="1"/>
              <a:t>нажмите</a:t>
            </a:r>
            <a:r>
              <a:rPr lang="en-US" sz="2200" dirty="0"/>
              <a:t> CTRL+D, </a:t>
            </a:r>
            <a:r>
              <a:rPr lang="en-US" sz="2200" dirty="0" err="1"/>
              <a:t>и</a:t>
            </a:r>
            <a:r>
              <a:rPr lang="en-US" sz="2200" dirty="0"/>
              <a:t> </a:t>
            </a:r>
            <a:r>
              <a:rPr lang="en-US" sz="2200" dirty="0" err="1"/>
              <a:t>в</a:t>
            </a:r>
            <a:r>
              <a:rPr lang="en-US" sz="2200" dirty="0"/>
              <a:t> </a:t>
            </a:r>
            <a:r>
              <a:rPr lang="en-US" sz="2200" dirty="0" err="1"/>
              <a:t>подпапке</a:t>
            </a:r>
            <a:r>
              <a:rPr lang="en-US" sz="2200" dirty="0"/>
              <a:t> /target/ </a:t>
            </a:r>
            <a:r>
              <a:rPr lang="en-US" sz="2200" dirty="0" err="1"/>
              <a:t>вашего</a:t>
            </a:r>
            <a:r>
              <a:rPr lang="en-US" sz="2200" dirty="0"/>
              <a:t> </a:t>
            </a:r>
            <a:r>
              <a:rPr lang="en-US" sz="2200" dirty="0" err="1"/>
              <a:t>проекта</a:t>
            </a:r>
            <a:r>
              <a:rPr lang="en-US" sz="2200" dirty="0"/>
              <a:t> </a:t>
            </a:r>
            <a:r>
              <a:rPr lang="en-US" sz="2200" dirty="0" err="1"/>
              <a:t>появятся</a:t>
            </a:r>
            <a:r>
              <a:rPr lang="en-US" sz="2200" dirty="0"/>
              <a:t> </a:t>
            </a:r>
            <a:r>
              <a:rPr lang="en-US" sz="2200" dirty="0" err="1"/>
              <a:t>переведенные</a:t>
            </a:r>
            <a:r>
              <a:rPr lang="en-US" sz="2200" dirty="0"/>
              <a:t> </a:t>
            </a:r>
            <a:r>
              <a:rPr lang="en-US" sz="2200" dirty="0" err="1"/>
              <a:t>документы</a:t>
            </a:r>
            <a:r>
              <a:rPr lang="en-US" sz="2200" dirty="0"/>
              <a:t>.</a:t>
            </a:r>
          </a:p>
        </p:txBody>
      </p:sp>
      <p:sp>
        <p:nvSpPr>
          <p:cNvPr id="6" name="Title 1"/>
          <p:cNvSpPr>
            <a:spLocks noGrp="1"/>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297762" y="329184"/>
            <a:ext cx="6251110" cy="1783080"/>
          </a:xfrm>
        </p:spPr>
        <p:txBody>
          <a:bodyPr anchor="b">
            <a:normAutofit/>
          </a:bodyPr>
          <a:lstStyle/>
          <a:p>
            <a:pPr>
              <a:lnSpc>
                <a:spcPct val="90000"/>
              </a:lnSpc>
            </a:pPr>
            <a:r>
              <a:rPr lang="en-US" sz="3800">
                <a:sym typeface="+mn-ea"/>
              </a:rPr>
              <a:t>Как добавить машинный перевод</a:t>
            </a:r>
            <a:br>
              <a:rPr lang="en-US" sz="3800"/>
            </a:br>
            <a:endParaRPr lang="en-US" sz="3800"/>
          </a:p>
        </p:txBody>
      </p:sp>
      <p:pic>
        <p:nvPicPr>
          <p:cNvPr id="5" name="Picture 4" descr="Вопросительные поля">
            <a:extLst>
              <a:ext uri="{FF2B5EF4-FFF2-40B4-BE49-F238E27FC236}">
                <a16:creationId xmlns:a16="http://schemas.microsoft.com/office/drawing/2014/main" id="{FCB58B14-3712-E7EC-0C8B-B73D020D05AA}"/>
              </a:ext>
            </a:extLst>
          </p:cNvPr>
          <p:cNvPicPr>
            <a:picLocks noChangeAspect="1"/>
          </p:cNvPicPr>
          <p:nvPr/>
        </p:nvPicPr>
        <p:blipFill rotWithShape="1">
          <a:blip r:embed="rId2"/>
          <a:srcRect l="33840" r="27960"/>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1" name="sketchy line">
            <a:extLst>
              <a:ext uri="{FF2B5EF4-FFF2-40B4-BE49-F238E27FC236}">
                <a16:creationId xmlns:a16="http://schemas.microsoft.com/office/drawing/2014/main" id="{21540236-BFD5-4A9D-8840-4703E7F768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97762" y="2374947"/>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5297762" y="2706624"/>
            <a:ext cx="6251110" cy="3483864"/>
          </a:xfrm>
        </p:spPr>
        <p:txBody>
          <a:bodyPr>
            <a:normAutofit/>
          </a:bodyPr>
          <a:lstStyle/>
          <a:p>
            <a:r>
              <a:rPr lang="en-US" sz="2200"/>
              <a:t>В OmegaT можно подключить такие системы, как Google Translate, Microsoft Translator и Яндекс.Переводчик. </a:t>
            </a:r>
            <a:r>
              <a:rPr lang="ru-RU" altLang="en-US" sz="2200"/>
              <a:t>Все три варианты платные, по лицензии через </a:t>
            </a:r>
            <a:r>
              <a:rPr lang="en-US" altLang="en-US" sz="2200"/>
              <a:t>API.</a:t>
            </a:r>
            <a:endParaRPr lang="en-US" sz="220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Shape 10">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Isosceles Triangle 18">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Isosceles Triangle 20">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Объект 2">
            <a:extLst>
              <a:ext uri="{FF2B5EF4-FFF2-40B4-BE49-F238E27FC236}">
                <a16:creationId xmlns:a16="http://schemas.microsoft.com/office/drawing/2014/main" id="{6D7E8FA1-1F2F-C418-8CD2-D9AABB7BE185}"/>
              </a:ext>
            </a:extLst>
          </p:cNvPr>
          <p:cNvSpPr>
            <a:spLocks noGrp="1"/>
          </p:cNvSpPr>
          <p:nvPr>
            <p:ph idx="1"/>
          </p:nvPr>
        </p:nvSpPr>
        <p:spPr/>
        <p:txBody>
          <a:bodyPr/>
          <a:lstStyle/>
          <a:p>
            <a:r>
              <a:rPr lang="ru-RU" dirty="0"/>
              <a:t>Бесплатно работает машинный перевод от платформы </a:t>
            </a:r>
            <a:r>
              <a:rPr lang="en-US" dirty="0" err="1"/>
              <a:t>MyMemory</a:t>
            </a:r>
            <a:r>
              <a:rPr lang="ru-RU" dirty="0"/>
              <a:t> (это пользовательские переводы)</a:t>
            </a:r>
            <a:r>
              <a:rPr lang="en-US" dirty="0"/>
              <a:t>.</a:t>
            </a:r>
            <a:r>
              <a:rPr lang="ru-RU" dirty="0"/>
              <a:t> Подключить можно во вкладке Параметры. Далее программу рекомендуется перезапустить.</a:t>
            </a:r>
          </a:p>
        </p:txBody>
      </p:sp>
      <p:pic>
        <p:nvPicPr>
          <p:cNvPr id="6" name="Рисунок 5" descr="Изображение выглядит как текст, снимок экрана&#10;&#10;Автоматически созданное описание">
            <a:extLst>
              <a:ext uri="{FF2B5EF4-FFF2-40B4-BE49-F238E27FC236}">
                <a16:creationId xmlns:a16="http://schemas.microsoft.com/office/drawing/2014/main" id="{C2CA594F-740B-2355-7340-DC034AFBA3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9800" y="3305194"/>
            <a:ext cx="7772400" cy="3224419"/>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86834" y="1153572"/>
            <a:ext cx="3200400" cy="4461163"/>
          </a:xfrm>
        </p:spPr>
        <p:txBody>
          <a:bodyPr>
            <a:normAutofit/>
          </a:bodyPr>
          <a:lstStyle/>
          <a:p>
            <a:r>
              <a:rPr lang="en-US">
                <a:solidFill>
                  <a:srgbClr val="FFFFFF"/>
                </a:solidFill>
                <a:sym typeface="+mn-ea"/>
              </a:rPr>
              <a:t>Как проверить текст на ошибки?</a:t>
            </a:r>
            <a:br>
              <a:rPr lang="en-US">
                <a:solidFill>
                  <a:srgbClr val="FFFFFF"/>
                </a:solidFill>
              </a:rPr>
            </a:br>
            <a:endParaRPr lang="en-US">
              <a:solidFill>
                <a:srgbClr val="FFFFFF"/>
              </a:solidFill>
            </a:endParaRPr>
          </a:p>
        </p:txBody>
      </p:sp>
      <p:sp>
        <p:nvSpPr>
          <p:cNvPr id="24"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4447308" y="591344"/>
            <a:ext cx="6906491" cy="5585619"/>
          </a:xfrm>
        </p:spPr>
        <p:txBody>
          <a:bodyPr anchor="ctr">
            <a:normAutofit/>
          </a:bodyPr>
          <a:lstStyle/>
          <a:p>
            <a:pPr>
              <a:lnSpc>
                <a:spcPct val="90000"/>
              </a:lnSpc>
            </a:pPr>
            <a:endParaRPr lang="en-US" sz="2000"/>
          </a:p>
          <a:p>
            <a:pPr>
              <a:lnSpc>
                <a:spcPct val="90000"/>
              </a:lnSpc>
            </a:pPr>
            <a:r>
              <a:rPr lang="en-US" sz="2000"/>
              <a:t>Кроме простой проверки орфографии, которую мы настроили ранее, можно проверить более сложные ошибки, от стилистики до пропущенных тегов. Для этого OmegaT использует открытый инструмент Language Tool. Он поставляется в комплекте с OmegaT, то можно установить отдельно, или подключиться к удалённому серверу.</a:t>
            </a:r>
          </a:p>
          <a:p>
            <a:pPr>
              <a:lnSpc>
                <a:spcPct val="90000"/>
              </a:lnSpc>
            </a:pPr>
            <a:endParaRPr lang="en-US" sz="2000"/>
          </a:p>
          <a:p>
            <a:pPr>
              <a:lnSpc>
                <a:spcPct val="90000"/>
              </a:lnSpc>
            </a:pPr>
            <a:r>
              <a:rPr lang="en-US" sz="2000"/>
              <a:t>Tools → Check issues (или Ctrl+Shift+V)</a:t>
            </a:r>
          </a:p>
          <a:p>
            <a:pPr>
              <a:lnSpc>
                <a:spcPct val="90000"/>
              </a:lnSpc>
            </a:pPr>
            <a:r>
              <a:rPr lang="en-US" sz="2000"/>
              <a:t>Дважды кликните на ошибке из списка, чтобы перейти к сегменту для редактирования.</a:t>
            </a:r>
          </a:p>
          <a:p>
            <a:pPr>
              <a:lnSpc>
                <a:spcPct val="90000"/>
              </a:lnSpc>
            </a:pPr>
            <a:endParaRPr lang="en-US" sz="2000"/>
          </a:p>
          <a:p>
            <a:pPr>
              <a:lnSpc>
                <a:spcPct val="90000"/>
              </a:lnSpc>
            </a:pPr>
            <a:r>
              <a:rPr lang="en-US" sz="2000"/>
              <a:t>По правому клику можно добавить слово в словарь, либо отключить проверку этого типа ошибок.</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86834" y="1153572"/>
            <a:ext cx="3200400" cy="4461163"/>
          </a:xfrm>
        </p:spPr>
        <p:txBody>
          <a:bodyPr>
            <a:normAutofit/>
          </a:bodyPr>
          <a:lstStyle/>
          <a:p>
            <a:r>
              <a:rPr lang="ru-RU" altLang="en-US">
                <a:solidFill>
                  <a:srgbClr val="FFFFFF"/>
                </a:solidFill>
              </a:rPr>
              <a:t>Проверка тегов (для САТ-программ)</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4447308" y="591344"/>
            <a:ext cx="6906491" cy="5585619"/>
          </a:xfrm>
        </p:spPr>
        <p:txBody>
          <a:bodyPr anchor="ctr">
            <a:normAutofit/>
          </a:bodyPr>
          <a:lstStyle/>
          <a:p>
            <a:pPr marL="0" indent="0">
              <a:buNone/>
            </a:pPr>
            <a:r>
              <a:rPr lang="en-US" sz="3000"/>
              <a:t>В OmegaT теги выделяются серым цветом. Содержимое тегов защищено от изменения, однако вы можете удалять теги, вводить их вручную или перемещать внутри сегмента. Обратите внимание, если теги расставлены некорректно, могут возникнуть проблемы с открытием переведенных файлов. Поэтому перед созданием переведенных файлов нажмите CTRL+SHIFT+V для проверки корректности тегов.</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86834" y="1153572"/>
            <a:ext cx="3200400" cy="4461163"/>
          </a:xfrm>
        </p:spPr>
        <p:txBody>
          <a:bodyPr>
            <a:normAutofit/>
          </a:bodyPr>
          <a:lstStyle/>
          <a:p>
            <a:r>
              <a:rPr lang="ru-RU" altLang="en-US">
                <a:solidFill>
                  <a:srgbClr val="FFFFFF"/>
                </a:solidFill>
              </a:rPr>
              <a:t>Теги при локализации</a:t>
            </a: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4447308" y="591344"/>
            <a:ext cx="6906491" cy="5585619"/>
          </a:xfrm>
        </p:spPr>
        <p:txBody>
          <a:bodyPr anchor="ctr">
            <a:normAutofit/>
          </a:bodyPr>
          <a:lstStyle/>
          <a:p>
            <a:pPr>
              <a:lnSpc>
                <a:spcPct val="90000"/>
              </a:lnSpc>
            </a:pPr>
            <a:r>
              <a:rPr lang="en-US" sz="2000"/>
              <a:t>Слева в окне Check issues можно выбрать фильтр Tags. Он полезен в переводе документов с большим количеством тегов, сохранить которые очень важно — например, при локализации софта.</a:t>
            </a:r>
          </a:p>
          <a:p>
            <a:pPr>
              <a:lnSpc>
                <a:spcPct val="90000"/>
              </a:lnSpc>
            </a:pPr>
            <a:r>
              <a:rPr lang="en-US" sz="2000"/>
              <a:t>Совет: Если нужно сохранить теги любой ценой, OmegaT можно запретить создавать финальные документы при наличии ошибок в тегах. Делается это в Tools → Preferences → Tag Processing → Do not allow creating translated documents with tag issues.</a:t>
            </a:r>
          </a:p>
          <a:p>
            <a:pPr>
              <a:lnSpc>
                <a:spcPct val="90000"/>
              </a:lnSpc>
            </a:pPr>
            <a:endParaRPr lang="en-US" sz="2000"/>
          </a:p>
          <a:p>
            <a:pPr>
              <a:lnSpc>
                <a:spcPct val="90000"/>
              </a:lnSpc>
            </a:pPr>
            <a:r>
              <a:rPr lang="en-US" sz="2000"/>
              <a:t>Тонкая настройка Language Tool доступна через Tools → Preferences → LanguageTool. Здесь можно выбрать, использовать ли встроенный Language Tool, или подключиться к локальному/удалённому серверу. Ниже можно выбрать тип ошибок, на которые программа будет реагировать, например "Пунктуация" → "Пропущена запятая перед предлогом «И» в сложном предложении", или "Стиль" → "Разговорные слова".</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86834" y="1153572"/>
            <a:ext cx="3200400" cy="4461163"/>
          </a:xfrm>
        </p:spPr>
        <p:txBody>
          <a:bodyPr>
            <a:normAutofit/>
          </a:bodyPr>
          <a:lstStyle/>
          <a:p>
            <a:r>
              <a:rPr lang="en-US" sz="3300">
                <a:solidFill>
                  <a:srgbClr val="FFFFFF"/>
                </a:solidFill>
                <a:sym typeface="+mn-ea"/>
              </a:rPr>
              <a:t>Как создать свою ТМ</a:t>
            </a:r>
            <a:r>
              <a:rPr lang="ru-RU" altLang="en-US" sz="3300">
                <a:solidFill>
                  <a:srgbClr val="FFFFFF"/>
                </a:solidFill>
                <a:sym typeface="+mn-ea"/>
              </a:rPr>
              <a:t> из уже переведенных файлов</a:t>
            </a:r>
            <a:r>
              <a:rPr lang="en-US" sz="3300">
                <a:solidFill>
                  <a:srgbClr val="FFFFFF"/>
                </a:solidFill>
                <a:sym typeface="+mn-ea"/>
              </a:rPr>
              <a:t>?</a:t>
            </a:r>
            <a:br>
              <a:rPr lang="en-US" sz="3300">
                <a:solidFill>
                  <a:srgbClr val="FFFFFF"/>
                </a:solidFill>
              </a:rPr>
            </a:br>
            <a:endParaRPr lang="en-US" sz="3300">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Content Placeholder 2"/>
          <p:cNvSpPr>
            <a:spLocks noGrp="1"/>
          </p:cNvSpPr>
          <p:nvPr>
            <p:ph idx="1"/>
          </p:nvPr>
        </p:nvSpPr>
        <p:spPr>
          <a:xfrm>
            <a:off x="4447308" y="591344"/>
            <a:ext cx="6906491" cy="5585619"/>
          </a:xfrm>
        </p:spPr>
        <p:txBody>
          <a:bodyPr anchor="ctr">
            <a:normAutofit/>
          </a:bodyPr>
          <a:lstStyle/>
          <a:p>
            <a:pPr>
              <a:lnSpc>
                <a:spcPct val="90000"/>
              </a:lnSpc>
            </a:pPr>
            <a:endParaRPr lang="en-US" sz="2200"/>
          </a:p>
          <a:p>
            <a:pPr>
              <a:lnSpc>
                <a:spcPct val="90000"/>
              </a:lnSpc>
            </a:pPr>
            <a:r>
              <a:rPr lang="en-US" sz="2200"/>
              <a:t>Допустим, у вас уже есть качественный двуязычный файл, и вы хотите использовать его в проекте как справочный материал. Если файл в формате Excel, где в одном столбце оригинальный текст, а в ячейках напротив — соответствующий перевод, сделать ТМ очень просто.</a:t>
            </a:r>
          </a:p>
          <a:p>
            <a:pPr>
              <a:lnSpc>
                <a:spcPct val="90000"/>
              </a:lnSpc>
            </a:pPr>
            <a:endParaRPr lang="en-US" sz="2200"/>
          </a:p>
          <a:p>
            <a:pPr>
              <a:lnSpc>
                <a:spcPct val="90000"/>
              </a:lnSpc>
            </a:pPr>
            <a:r>
              <a:rPr lang="en-US" sz="2200"/>
              <a:t>Бесплатная утилита Okapi Olifant</a:t>
            </a:r>
          </a:p>
          <a:p>
            <a:pPr>
              <a:lnSpc>
                <a:spcPct val="90000"/>
              </a:lnSpc>
            </a:pPr>
            <a:r>
              <a:rPr lang="en-US" sz="2200"/>
              <a:t>Встроенный OmegaT Aligner</a:t>
            </a:r>
          </a:p>
          <a:p>
            <a:pPr>
              <a:lnSpc>
                <a:spcPct val="90000"/>
              </a:lnSpc>
            </a:pPr>
            <a:r>
              <a:rPr lang="en-US" sz="2200"/>
              <a:t>Онлайн-сервис Translatum.gr</a:t>
            </a:r>
          </a:p>
          <a:p>
            <a:pPr>
              <a:lnSpc>
                <a:spcPct val="90000"/>
              </a:lnSpc>
            </a:pPr>
            <a:r>
              <a:rPr lang="ru-RU" altLang="en-US" sz="2200"/>
              <a:t>Либо можно воспользоваться встроенным выравнивателем в разделе Инструменты.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30936" y="639520"/>
            <a:ext cx="3429000" cy="1719072"/>
          </a:xfrm>
        </p:spPr>
        <p:txBody>
          <a:bodyPr anchor="b">
            <a:normAutofit/>
          </a:bodyPr>
          <a:lstStyle/>
          <a:p>
            <a:pPr>
              <a:lnSpc>
                <a:spcPct val="90000"/>
              </a:lnSpc>
            </a:pPr>
            <a:r>
              <a:rPr lang="ru-RU" altLang="en-US" sz="3800">
                <a:sym typeface="+mn-ea"/>
              </a:rPr>
              <a:t>Статистика проекта</a:t>
            </a:r>
            <a:br>
              <a:rPr lang="en-US" sz="3800"/>
            </a:br>
            <a:endParaRPr lang="en-US" sz="3800"/>
          </a:p>
        </p:txBody>
      </p:sp>
      <p:sp>
        <p:nvSpPr>
          <p:cNvPr id="25"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30936" y="2807208"/>
            <a:ext cx="3429000" cy="3410712"/>
          </a:xfrm>
        </p:spPr>
        <p:txBody>
          <a:bodyPr anchor="t">
            <a:normAutofit/>
          </a:bodyPr>
          <a:lstStyle/>
          <a:p>
            <a:pPr marL="0" indent="0">
              <a:buNone/>
            </a:pPr>
            <a:r>
              <a:rPr lang="en-US" sz="2200"/>
              <a:t>Откройте проект в OmegaT, перейдите в Tools → Statistics.</a:t>
            </a:r>
          </a:p>
        </p:txBody>
      </p:sp>
      <p:pic>
        <p:nvPicPr>
          <p:cNvPr id="5" name="Picture 4" descr="Снимок экрана 2023-01-30 в 10.10.24"/>
          <p:cNvPicPr>
            <a:picLocks noChangeAspect="1"/>
          </p:cNvPicPr>
          <p:nvPr/>
        </p:nvPicPr>
        <p:blipFill>
          <a:blip r:embed="rId2"/>
          <a:stretch>
            <a:fillRect/>
          </a:stretch>
        </p:blipFill>
        <p:spPr>
          <a:xfrm>
            <a:off x="4251042" y="1612422"/>
            <a:ext cx="7297680" cy="3612351"/>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Заголовок 1">
            <a:extLst>
              <a:ext uri="{FF2B5EF4-FFF2-40B4-BE49-F238E27FC236}">
                <a16:creationId xmlns:a16="http://schemas.microsoft.com/office/drawing/2014/main" id="{D1AF2406-9525-4CDD-57FA-72315716170D}"/>
              </a:ext>
            </a:extLst>
          </p:cNvPr>
          <p:cNvSpPr>
            <a:spLocks noGrp="1"/>
          </p:cNvSpPr>
          <p:nvPr>
            <p:ph type="title"/>
          </p:nvPr>
        </p:nvSpPr>
        <p:spPr>
          <a:xfrm>
            <a:off x="660041" y="2767106"/>
            <a:ext cx="2880828" cy="3071906"/>
          </a:xfrm>
        </p:spPr>
        <p:txBody>
          <a:bodyPr vert="horz" lIns="91440" tIns="45720" rIns="91440" bIns="45720" rtlCol="0" anchor="t">
            <a:normAutofit/>
          </a:bodyPr>
          <a:lstStyle/>
          <a:p>
            <a:pPr>
              <a:lnSpc>
                <a:spcPct val="90000"/>
              </a:lnSpc>
            </a:pPr>
            <a:r>
              <a:rPr lang="en-US" sz="3400" kern="1200" dirty="0" err="1">
                <a:solidFill>
                  <a:srgbClr val="FFFFFF"/>
                </a:solidFill>
                <a:latin typeface="+mj-lt"/>
                <a:ea typeface="+mj-ea"/>
                <a:cs typeface="+mj-cs"/>
              </a:rPr>
              <a:t>Запуск</a:t>
            </a:r>
            <a:r>
              <a:rPr lang="en-US" sz="3400" kern="1200" dirty="0">
                <a:solidFill>
                  <a:srgbClr val="FFFFFF"/>
                </a:solidFill>
                <a:latin typeface="+mj-lt"/>
                <a:ea typeface="+mj-ea"/>
                <a:cs typeface="+mj-cs"/>
              </a:rPr>
              <a:t> </a:t>
            </a:r>
            <a:r>
              <a:rPr lang="en-US" sz="3400" kern="1200" dirty="0" err="1">
                <a:solidFill>
                  <a:srgbClr val="FFFFFF"/>
                </a:solidFill>
                <a:latin typeface="+mj-lt"/>
                <a:ea typeface="+mj-ea"/>
                <a:cs typeface="+mj-cs"/>
              </a:rPr>
              <a:t>поиска</a:t>
            </a:r>
            <a:r>
              <a:rPr lang="en-US" sz="3400" kern="1200" dirty="0">
                <a:solidFill>
                  <a:srgbClr val="FFFFFF"/>
                </a:solidFill>
                <a:latin typeface="+mj-lt"/>
                <a:ea typeface="+mj-ea"/>
                <a:cs typeface="+mj-cs"/>
              </a:rPr>
              <a:t> </a:t>
            </a:r>
            <a:r>
              <a:rPr lang="en-US" sz="3400" kern="1200" dirty="0" err="1">
                <a:solidFill>
                  <a:srgbClr val="FFFFFF"/>
                </a:solidFill>
                <a:latin typeface="+mj-lt"/>
                <a:ea typeface="+mj-ea"/>
                <a:cs typeface="+mj-cs"/>
              </a:rPr>
              <a:t>по</a:t>
            </a:r>
            <a:r>
              <a:rPr lang="en-US" sz="3400" kern="1200" dirty="0">
                <a:solidFill>
                  <a:srgbClr val="FFFFFF"/>
                </a:solidFill>
                <a:latin typeface="+mj-lt"/>
                <a:ea typeface="+mj-ea"/>
                <a:cs typeface="+mj-cs"/>
              </a:rPr>
              <a:t> </a:t>
            </a:r>
            <a:r>
              <a:rPr lang="en-US" sz="3400" kern="1200" dirty="0" err="1">
                <a:solidFill>
                  <a:srgbClr val="FFFFFF"/>
                </a:solidFill>
                <a:latin typeface="+mj-lt"/>
                <a:ea typeface="+mj-ea"/>
                <a:cs typeface="+mj-cs"/>
              </a:rPr>
              <a:t>всем</a:t>
            </a:r>
            <a:r>
              <a:rPr lang="en-US" sz="3400" kern="1200" dirty="0">
                <a:solidFill>
                  <a:srgbClr val="FFFFFF"/>
                </a:solidFill>
                <a:latin typeface="+mj-lt"/>
                <a:ea typeface="+mj-ea"/>
                <a:cs typeface="+mj-cs"/>
              </a:rPr>
              <a:t> </a:t>
            </a:r>
            <a:r>
              <a:rPr lang="en-US" sz="3400" kern="1200" dirty="0" err="1">
                <a:solidFill>
                  <a:srgbClr val="FFFFFF"/>
                </a:solidFill>
                <a:latin typeface="+mj-lt"/>
                <a:ea typeface="+mj-ea"/>
                <a:cs typeface="+mj-cs"/>
              </a:rPr>
              <a:t>файлам</a:t>
            </a:r>
            <a:r>
              <a:rPr lang="en-US" sz="3400" kern="1200" dirty="0">
                <a:solidFill>
                  <a:srgbClr val="FFFFFF"/>
                </a:solidFill>
                <a:latin typeface="+mj-lt"/>
                <a:ea typeface="+mj-ea"/>
                <a:cs typeface="+mj-cs"/>
              </a:rPr>
              <a:t> </a:t>
            </a:r>
            <a:r>
              <a:rPr lang="en-US" sz="3400" kern="1200" dirty="0" err="1">
                <a:solidFill>
                  <a:srgbClr val="FFFFFF"/>
                </a:solidFill>
                <a:latin typeface="+mj-lt"/>
                <a:ea typeface="+mj-ea"/>
                <a:cs typeface="+mj-cs"/>
              </a:rPr>
              <a:t>проекта</a:t>
            </a:r>
            <a:r>
              <a:rPr lang="en-US" sz="3400" kern="1200" dirty="0">
                <a:solidFill>
                  <a:srgbClr val="FFFFFF"/>
                </a:solidFill>
                <a:latin typeface="+mj-lt"/>
                <a:ea typeface="+mj-ea"/>
                <a:cs typeface="+mj-cs"/>
              </a:rPr>
              <a:t> (</a:t>
            </a:r>
            <a:r>
              <a:rPr lang="en-US" sz="3400" kern="1200" dirty="0" err="1">
                <a:solidFill>
                  <a:srgbClr val="FFFFFF"/>
                </a:solidFill>
                <a:latin typeface="+mj-lt"/>
                <a:ea typeface="+mj-ea"/>
                <a:cs typeface="+mj-cs"/>
              </a:rPr>
              <a:t>конкорданс</a:t>
            </a:r>
            <a:r>
              <a:rPr lang="en-US" sz="3400" kern="1200" dirty="0">
                <a:solidFill>
                  <a:srgbClr val="FFFFFF"/>
                </a:solidFill>
                <a:latin typeface="+mj-lt"/>
                <a:ea typeface="+mj-ea"/>
                <a:cs typeface="+mj-cs"/>
              </a:rPr>
              <a:t>)</a:t>
            </a:r>
          </a:p>
        </p:txBody>
      </p:sp>
      <p:sp>
        <p:nvSpPr>
          <p:cNvPr id="3" name="Объект 2">
            <a:extLst>
              <a:ext uri="{FF2B5EF4-FFF2-40B4-BE49-F238E27FC236}">
                <a16:creationId xmlns:a16="http://schemas.microsoft.com/office/drawing/2014/main" id="{B2B9A070-F79D-8300-4A89-7B64FDBBD329}"/>
              </a:ext>
            </a:extLst>
          </p:cNvPr>
          <p:cNvSpPr>
            <a:spLocks noGrp="1"/>
          </p:cNvSpPr>
          <p:nvPr>
            <p:ph idx="1"/>
          </p:nvPr>
        </p:nvSpPr>
        <p:spPr>
          <a:xfrm>
            <a:off x="220133" y="270934"/>
            <a:ext cx="3359647" cy="2030008"/>
          </a:xfrm>
        </p:spPr>
        <p:txBody>
          <a:bodyPr vert="horz" lIns="91440" tIns="45720" rIns="91440" bIns="45720" rtlCol="0" anchor="b">
            <a:noAutofit/>
          </a:bodyPr>
          <a:lstStyle/>
          <a:p>
            <a:pPr marL="0" indent="0" algn="ctr">
              <a:lnSpc>
                <a:spcPct val="90000"/>
              </a:lnSpc>
              <a:spcBef>
                <a:spcPts val="1000"/>
              </a:spcBef>
              <a:buNone/>
            </a:pPr>
            <a:r>
              <a:rPr lang="en-US" sz="2400" kern="1200" dirty="0" err="1">
                <a:solidFill>
                  <a:srgbClr val="FFFFFF"/>
                </a:solidFill>
                <a:latin typeface="+mn-lt"/>
                <a:ea typeface="+mn-ea"/>
                <a:cs typeface="+mn-cs"/>
              </a:rPr>
              <a:t>Запускается</a:t>
            </a:r>
            <a:r>
              <a:rPr lang="en-US" sz="2400" kern="1200" dirty="0">
                <a:solidFill>
                  <a:srgbClr val="FFFFFF"/>
                </a:solidFill>
                <a:latin typeface="+mn-lt"/>
                <a:ea typeface="+mn-ea"/>
                <a:cs typeface="+mn-cs"/>
              </a:rPr>
              <a:t> </a:t>
            </a:r>
            <a:r>
              <a:rPr lang="en-US" sz="2400" kern="1200" dirty="0" err="1">
                <a:solidFill>
                  <a:srgbClr val="FFFFFF"/>
                </a:solidFill>
                <a:latin typeface="+mn-lt"/>
                <a:ea typeface="+mn-ea"/>
                <a:cs typeface="+mn-cs"/>
              </a:rPr>
              <a:t>Ctr+F</a:t>
            </a:r>
            <a:r>
              <a:rPr lang="en-US" sz="2400" kern="1200" dirty="0">
                <a:solidFill>
                  <a:srgbClr val="FFFFFF"/>
                </a:solidFill>
                <a:latin typeface="+mn-lt"/>
                <a:ea typeface="+mn-ea"/>
                <a:cs typeface="+mn-cs"/>
              </a:rPr>
              <a:t>.</a:t>
            </a:r>
          </a:p>
        </p:txBody>
      </p:sp>
      <p:pic>
        <p:nvPicPr>
          <p:cNvPr id="5" name="Рисунок 4" descr="Изображение выглядит как текст, снимок экрана, программное обеспечение, веб-страница&#10;&#10;Автоматически созданное описание">
            <a:extLst>
              <a:ext uri="{FF2B5EF4-FFF2-40B4-BE49-F238E27FC236}">
                <a16:creationId xmlns:a16="http://schemas.microsoft.com/office/drawing/2014/main" id="{47F8652B-B1FE-B634-4DDE-8756D14DF4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51218" y="467208"/>
            <a:ext cx="6928168" cy="5923584"/>
          </a:xfrm>
          <a:prstGeom prst="rect">
            <a:avLst/>
          </a:prstGeom>
        </p:spPr>
      </p:pic>
    </p:spTree>
    <p:extLst>
      <p:ext uri="{BB962C8B-B14F-4D97-AF65-F5344CB8AC3E}">
        <p14:creationId xmlns:p14="http://schemas.microsoft.com/office/powerpoint/2010/main" val="1850939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837543A-6020-4505-A233-C9DB4BF740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38200" y="365125"/>
            <a:ext cx="5558489" cy="1325563"/>
          </a:xfrm>
        </p:spPr>
        <p:txBody>
          <a:bodyPr>
            <a:normAutofit/>
          </a:bodyPr>
          <a:lstStyle/>
          <a:p>
            <a:endParaRPr lang="en-US"/>
          </a:p>
        </p:txBody>
      </p:sp>
      <p:sp>
        <p:nvSpPr>
          <p:cNvPr id="10" name="Freeform: Shape 9">
            <a:extLst>
              <a:ext uri="{FF2B5EF4-FFF2-40B4-BE49-F238E27FC236}">
                <a16:creationId xmlns:a16="http://schemas.microsoft.com/office/drawing/2014/main" id="{35B16301-FB18-48BA-A6DD-C37CAF6F9A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p:cNvSpPr>
            <a:spLocks noGrp="1"/>
          </p:cNvSpPr>
          <p:nvPr>
            <p:ph idx="1"/>
          </p:nvPr>
        </p:nvSpPr>
        <p:spPr>
          <a:xfrm>
            <a:off x="838200" y="1825625"/>
            <a:ext cx="5558489" cy="4351338"/>
          </a:xfrm>
        </p:spPr>
        <p:txBody>
          <a:bodyPr>
            <a:normAutofit/>
          </a:bodyPr>
          <a:lstStyle/>
          <a:p>
            <a:pPr marL="0" indent="0">
              <a:buNone/>
            </a:pPr>
            <a:r>
              <a:rPr lang="ru-RU" altLang="en-US" sz="4400" dirty="0">
                <a:ln w="12700">
                  <a:solidFill>
                    <a:schemeClr val="tx2">
                      <a:lumMod val="75000"/>
                      <a:lumMod val="75000"/>
                    </a:schemeClr>
                  </a:solidFill>
                  <a:prstDash val="solid"/>
                </a:ln>
                <a:effectLst>
                  <a:outerShdw dist="38100" dir="2640000" algn="bl" rotWithShape="0">
                    <a:schemeClr val="tx2">
                      <a:lumMod val="75000"/>
                      <a:lumMod val="75000"/>
                    </a:schemeClr>
                  </a:outerShdw>
                </a:effectLst>
              </a:rPr>
              <a:t>Вопросы?</a:t>
            </a:r>
          </a:p>
        </p:txBody>
      </p:sp>
      <p:sp>
        <p:nvSpPr>
          <p:cNvPr id="12" name="Oval 11">
            <a:extLst>
              <a:ext uri="{FF2B5EF4-FFF2-40B4-BE49-F238E27FC236}">
                <a16:creationId xmlns:a16="http://schemas.microsoft.com/office/drawing/2014/main" id="{C3C0D90E-074A-4F52-9B11-B52BEF4BCB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2624479"/>
            <a:ext cx="812427" cy="812427"/>
          </a:xfrm>
          <a:prstGeom prst="ellipse">
            <a:avLst/>
          </a:prstGeom>
          <a:noFill/>
          <a:ln w="1270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Block Arc 13">
            <a:extLst>
              <a:ext uri="{FF2B5EF4-FFF2-40B4-BE49-F238E27FC236}">
                <a16:creationId xmlns:a16="http://schemas.microsoft.com/office/drawing/2014/main" id="{CABBD4C1-E6F8-46F6-8152-A8A97490B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912417" y="1218531"/>
            <a:ext cx="2387600" cy="2387600"/>
          </a:xfrm>
          <a:prstGeom prst="blockArc">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Freeform: Shape 15">
            <a:extLst>
              <a:ext uri="{FF2B5EF4-FFF2-40B4-BE49-F238E27FC236}">
                <a16:creationId xmlns:a16="http://schemas.microsoft.com/office/drawing/2014/main" id="{83BA5EF5-1FE9-4BF9-83BB-269BCDDF61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0"/>
            <a:ext cx="2315251" cy="1550992"/>
          </a:xfrm>
          <a:custGeom>
            <a:avLst/>
            <a:gdLst>
              <a:gd name="connsiteX0" fmla="*/ 0 w 2315251"/>
              <a:gd name="connsiteY0" fmla="*/ 0 h 1550992"/>
              <a:gd name="connsiteX1" fmla="*/ 138700 w 2315251"/>
              <a:gd name="connsiteY1" fmla="*/ 0 h 1550992"/>
              <a:gd name="connsiteX2" fmla="*/ 138700 w 2315251"/>
              <a:gd name="connsiteY2" fmla="*/ 1361400 h 1550992"/>
              <a:gd name="connsiteX3" fmla="*/ 2107387 w 2315251"/>
              <a:gd name="connsiteY3" fmla="*/ 222673 h 1550992"/>
              <a:gd name="connsiteX4" fmla="*/ 1722420 w 2315251"/>
              <a:gd name="connsiteY4" fmla="*/ 0 h 1550992"/>
              <a:gd name="connsiteX5" fmla="*/ 1999436 w 2315251"/>
              <a:gd name="connsiteY5" fmla="*/ 0 h 1550992"/>
              <a:gd name="connsiteX6" fmla="*/ 2280549 w 2315251"/>
              <a:gd name="connsiteY6" fmla="*/ 162605 h 1550992"/>
              <a:gd name="connsiteX7" fmla="*/ 2305953 w 2315251"/>
              <a:gd name="connsiteY7" fmla="*/ 257336 h 1550992"/>
              <a:gd name="connsiteX8" fmla="*/ 2280549 w 2315251"/>
              <a:gd name="connsiteY8" fmla="*/ 282740 h 1550992"/>
              <a:gd name="connsiteX9" fmla="*/ 104026 w 2315251"/>
              <a:gd name="connsiteY9" fmla="*/ 1541710 h 1550992"/>
              <a:gd name="connsiteX10" fmla="*/ 69351 w 2315251"/>
              <a:gd name="connsiteY10" fmla="*/ 1550992 h 1550992"/>
              <a:gd name="connsiteX11" fmla="*/ 0 w 2315251"/>
              <a:gd name="connsiteY11" fmla="*/ 1481643 h 1550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315251" h="1550992">
                <a:moveTo>
                  <a:pt x="0" y="0"/>
                </a:moveTo>
                <a:lnTo>
                  <a:pt x="138700" y="0"/>
                </a:lnTo>
                <a:lnTo>
                  <a:pt x="138700" y="1361400"/>
                </a:lnTo>
                <a:lnTo>
                  <a:pt x="2107387" y="222673"/>
                </a:lnTo>
                <a:lnTo>
                  <a:pt x="1722420" y="0"/>
                </a:lnTo>
                <a:lnTo>
                  <a:pt x="1999436" y="0"/>
                </a:lnTo>
                <a:lnTo>
                  <a:pt x="2280549" y="162605"/>
                </a:lnTo>
                <a:cubicBezTo>
                  <a:pt x="2313720" y="181745"/>
                  <a:pt x="2325104" y="224155"/>
                  <a:pt x="2305953" y="257336"/>
                </a:cubicBezTo>
                <a:cubicBezTo>
                  <a:pt x="2299872" y="267889"/>
                  <a:pt x="2291101" y="276648"/>
                  <a:pt x="2280549" y="282740"/>
                </a:cubicBezTo>
                <a:lnTo>
                  <a:pt x="104026" y="1541710"/>
                </a:lnTo>
                <a:cubicBezTo>
                  <a:pt x="93484" y="1547802"/>
                  <a:pt x="81523" y="1551003"/>
                  <a:pt x="69351" y="1550992"/>
                </a:cubicBezTo>
                <a:cubicBezTo>
                  <a:pt x="31049" y="1550992"/>
                  <a:pt x="0" y="1519944"/>
                  <a:pt x="0" y="1481643"/>
                </a:cubicBezTo>
                <a:close/>
              </a:path>
            </a:pathLst>
          </a:custGeom>
          <a:solidFill>
            <a:schemeClr val="accent6"/>
          </a:solidFill>
          <a:ln w="9525" cap="flat">
            <a:noFill/>
            <a:prstDash val="solid"/>
            <a:miter/>
          </a:ln>
        </p:spPr>
        <p:txBody>
          <a:bodyPr rtlCol="0" anchor="ctr"/>
          <a:lstStyle/>
          <a:p>
            <a:endParaRPr lang="en-US" dirty="0"/>
          </a:p>
        </p:txBody>
      </p:sp>
      <p:cxnSp>
        <p:nvCxnSpPr>
          <p:cNvPr id="18" name="Straight Connector 17">
            <a:extLst>
              <a:ext uri="{FF2B5EF4-FFF2-40B4-BE49-F238E27FC236}">
                <a16:creationId xmlns:a16="http://schemas.microsoft.com/office/drawing/2014/main" id="{4B3BCACB-5880-460B-9606-8C433A9AF99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724638" y="1331572"/>
            <a:ext cx="0" cy="1597708"/>
          </a:xfrm>
          <a:prstGeom prst="line">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cxnSp>
      <p:sp>
        <p:nvSpPr>
          <p:cNvPr id="20" name="Freeform: Shape 19">
            <a:extLst>
              <a:ext uri="{FF2B5EF4-FFF2-40B4-BE49-F238E27FC236}">
                <a16:creationId xmlns:a16="http://schemas.microsoft.com/office/drawing/2014/main" id="{88853921-7BC9-4BDE-ACAB-133C683C82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005550" y="4112081"/>
            <a:ext cx="1186451" cy="1771650"/>
          </a:xfrm>
          <a:custGeom>
            <a:avLst/>
            <a:gdLst>
              <a:gd name="connsiteX0" fmla="*/ 61913 w 1186451"/>
              <a:gd name="connsiteY0" fmla="*/ 0 h 1771650"/>
              <a:gd name="connsiteX1" fmla="*/ 1186451 w 1186451"/>
              <a:gd name="connsiteY1" fmla="*/ 0 h 1771650"/>
              <a:gd name="connsiteX2" fmla="*/ 1186451 w 1186451"/>
              <a:gd name="connsiteY2" fmla="*/ 123825 h 1771650"/>
              <a:gd name="connsiteX3" fmla="*/ 123825 w 1186451"/>
              <a:gd name="connsiteY3" fmla="*/ 123825 h 1771650"/>
              <a:gd name="connsiteX4" fmla="*/ 123825 w 1186451"/>
              <a:gd name="connsiteY4" fmla="*/ 1647825 h 1771650"/>
              <a:gd name="connsiteX5" fmla="*/ 1186451 w 1186451"/>
              <a:gd name="connsiteY5" fmla="*/ 1647825 h 1771650"/>
              <a:gd name="connsiteX6" fmla="*/ 1186451 w 1186451"/>
              <a:gd name="connsiteY6" fmla="*/ 1771650 h 1771650"/>
              <a:gd name="connsiteX7" fmla="*/ 61913 w 1186451"/>
              <a:gd name="connsiteY7" fmla="*/ 1771650 h 1771650"/>
              <a:gd name="connsiteX8" fmla="*/ 0 w 1186451"/>
              <a:gd name="connsiteY8" fmla="*/ 1709738 h 1771650"/>
              <a:gd name="connsiteX9" fmla="*/ 0 w 1186451"/>
              <a:gd name="connsiteY9" fmla="*/ 61913 h 1771650"/>
              <a:gd name="connsiteX10" fmla="*/ 61913 w 1186451"/>
              <a:gd name="connsiteY10" fmla="*/ 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86451" h="1771650">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2" name="Arc 21">
            <a:extLst>
              <a:ext uri="{FF2B5EF4-FFF2-40B4-BE49-F238E27FC236}">
                <a16:creationId xmlns:a16="http://schemas.microsoft.com/office/drawing/2014/main" id="{09192968-3AE7-4470-A61C-97294BB927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992895">
            <a:off x="6086940" y="4145122"/>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3AB72E55-43E4-4356-BFE8-E2102CB0B5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21310" y="4962670"/>
            <a:ext cx="2643352" cy="1895331"/>
          </a:xfrm>
          <a:custGeom>
            <a:avLst/>
            <a:gdLst>
              <a:gd name="connsiteX0" fmla="*/ 1321676 w 2643352"/>
              <a:gd name="connsiteY0" fmla="*/ 0 h 1895331"/>
              <a:gd name="connsiteX1" fmla="*/ 2643352 w 2643352"/>
              <a:gd name="connsiteY1" fmla="*/ 1321676 h 1895331"/>
              <a:gd name="connsiteX2" fmla="*/ 2539488 w 2643352"/>
              <a:gd name="connsiteY2" fmla="*/ 1836132 h 1895331"/>
              <a:gd name="connsiteX3" fmla="*/ 2510970 w 2643352"/>
              <a:gd name="connsiteY3" fmla="*/ 1895331 h 1895331"/>
              <a:gd name="connsiteX4" fmla="*/ 132382 w 2643352"/>
              <a:gd name="connsiteY4" fmla="*/ 1895331 h 1895331"/>
              <a:gd name="connsiteX5" fmla="*/ 103864 w 2643352"/>
              <a:gd name="connsiteY5" fmla="*/ 1836132 h 1895331"/>
              <a:gd name="connsiteX6" fmla="*/ 0 w 2643352"/>
              <a:gd name="connsiteY6" fmla="*/ 1321676 h 1895331"/>
              <a:gd name="connsiteX7" fmla="*/ 1321676 w 2643352"/>
              <a:gd name="connsiteY7" fmla="*/ 0 h 1895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3352" h="1895331">
                <a:moveTo>
                  <a:pt x="1321676" y="0"/>
                </a:moveTo>
                <a:cubicBezTo>
                  <a:pt x="2051617" y="0"/>
                  <a:pt x="2643352" y="591735"/>
                  <a:pt x="2643352" y="1321676"/>
                </a:cubicBezTo>
                <a:cubicBezTo>
                  <a:pt x="2643352" y="1504161"/>
                  <a:pt x="2606369" y="1678009"/>
                  <a:pt x="2539488" y="1836132"/>
                </a:cubicBezTo>
                <a:lnTo>
                  <a:pt x="2510970" y="1895331"/>
                </a:lnTo>
                <a:lnTo>
                  <a:pt x="132382" y="1895331"/>
                </a:lnTo>
                <a:lnTo>
                  <a:pt x="103864" y="1836132"/>
                </a:lnTo>
                <a:cubicBezTo>
                  <a:pt x="36984" y="1678009"/>
                  <a:pt x="0" y="1504161"/>
                  <a:pt x="0" y="1321676"/>
                </a:cubicBezTo>
                <a:cubicBezTo>
                  <a:pt x="0" y="591735"/>
                  <a:pt x="591735" y="0"/>
                  <a:pt x="1321676"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med" p14:dur="699">
        <p:fade/>
      </p:transition>
    </mc:Choice>
    <mc:Fallback xmlns="">
      <p:transition spd="med">
        <p:fade/>
      </p:transition>
    </mc:Fallback>
  </mc:AlternateContent>
</p:sld>
</file>

<file path=ppt/theme/theme1.xml><?xml version="1.0" encoding="utf-8"?>
<a:theme xmlns:a="http://schemas.openxmlformats.org/drawingml/2006/main" name="Orange Waves">
  <a:themeElements>
    <a:clrScheme name="Orange Waves 13">
      <a:dk1>
        <a:srgbClr val="000000"/>
      </a:dk1>
      <a:lt1>
        <a:srgbClr val="FFFFFF"/>
      </a:lt1>
      <a:dk2>
        <a:srgbClr val="000000"/>
      </a:dk2>
      <a:lt2>
        <a:srgbClr val="969696"/>
      </a:lt2>
      <a:accent1>
        <a:srgbClr val="C73109"/>
      </a:accent1>
      <a:accent2>
        <a:srgbClr val="FF5050"/>
      </a:accent2>
      <a:accent3>
        <a:srgbClr val="FFFFFF"/>
      </a:accent3>
      <a:accent4>
        <a:srgbClr val="000000"/>
      </a:accent4>
      <a:accent5>
        <a:srgbClr val="E0ADAA"/>
      </a:accent5>
      <a:accent6>
        <a:srgbClr val="E74848"/>
      </a:accent6>
      <a:hlink>
        <a:srgbClr val="4D4D4D"/>
      </a:hlink>
      <a:folHlink>
        <a:srgbClr val="777777"/>
      </a:folHlink>
    </a:clrScheme>
    <a:fontScheme name="Orange Waves">
      <a:majorFont>
        <a:latin typeface="Arial"/>
        <a:ea typeface="SimSun"/>
        <a:cs typeface=""/>
      </a:majorFont>
      <a:minorFont>
        <a:latin typeface="Arial"/>
        <a:ea typeface="SimSun"/>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itchFamily="2" charset="-122"/>
          </a:defRPr>
        </a:defPPr>
      </a:lstStyle>
    </a:spDef>
    <a:ln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itchFamily="2" charset="-122"/>
          </a:defRPr>
        </a:defPPr>
      </a:lstStyle>
    </a:lnDef>
  </a:objectDefaults>
  <a:extraClrSchemeLst>
    <a:extraClrScheme>
      <a:clrScheme name="Orange Wav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range Wav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range Wav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range Wave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range Wave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range Wave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range Wave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range Wave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range Wave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range Wave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range Wave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range Wave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Orange Waves 13">
        <a:dk1>
          <a:srgbClr val="000000"/>
        </a:dk1>
        <a:lt1>
          <a:srgbClr val="FFFFFF"/>
        </a:lt1>
        <a:dk2>
          <a:srgbClr val="000000"/>
        </a:dk2>
        <a:lt2>
          <a:srgbClr val="969696"/>
        </a:lt2>
        <a:accent1>
          <a:srgbClr val="C73109"/>
        </a:accent1>
        <a:accent2>
          <a:srgbClr val="FF5050"/>
        </a:accent2>
        <a:accent3>
          <a:srgbClr val="FFFFFF"/>
        </a:accent3>
        <a:accent4>
          <a:srgbClr val="000000"/>
        </a:accent4>
        <a:accent5>
          <a:srgbClr val="E0ADAA"/>
        </a:accent5>
        <a:accent6>
          <a:srgbClr val="E74848"/>
        </a:accent6>
        <a:hlink>
          <a:srgbClr val="4D4D4D"/>
        </a:hlink>
        <a:folHlink>
          <a:srgbClr val="777777"/>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1875</TotalTime>
  <Words>2052</Words>
  <Application>Microsoft Macintosh PowerPoint</Application>
  <PresentationFormat>Широкоэкранный</PresentationFormat>
  <Paragraphs>118</Paragraphs>
  <Slides>33</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33</vt:i4>
      </vt:variant>
    </vt:vector>
  </HeadingPairs>
  <TitlesOfParts>
    <vt:vector size="39" baseType="lpstr">
      <vt:lpstr>American Typewriter Regular</vt:lpstr>
      <vt:lpstr>Arial</vt:lpstr>
      <vt:lpstr>Calibri</vt:lpstr>
      <vt:lpstr>Lato</vt:lpstr>
      <vt:lpstr>Source Sans Pro</vt:lpstr>
      <vt:lpstr>Orange Waves</vt:lpstr>
      <vt:lpstr>Презентация PowerPoint</vt:lpstr>
      <vt:lpstr>Omega T </vt:lpstr>
      <vt:lpstr>Возможности Omega T</vt:lpstr>
      <vt:lpstr>Управление терминологией:</vt:lpstr>
      <vt:lpstr>OmegaT</vt:lpstr>
      <vt:lpstr>Языки</vt:lpstr>
      <vt:lpstr>Как создать проект </vt:lpstr>
      <vt:lpstr>Так выглядит создание проекта в OmegaT</vt:lpstr>
      <vt:lpstr>В появившемся окне укажите языковую пару </vt:lpstr>
      <vt:lpstr>Внутри папки проекта есть несколько поддиректорий: </vt:lpstr>
      <vt:lpstr>Добавление файлов в программу (вкладка Проект наверху)</vt:lpstr>
      <vt:lpstr>Работа в редакторе</vt:lpstr>
      <vt:lpstr>Презентация PowerPoint</vt:lpstr>
      <vt:lpstr>Презентация PowerPoint</vt:lpstr>
      <vt:lpstr>Основные  модули </vt:lpstr>
      <vt:lpstr>Остальные модули</vt:lpstr>
      <vt:lpstr>Как загрузить имеющийся глоссарий в формате Excel</vt:lpstr>
      <vt:lpstr>Процесс перевода </vt:lpstr>
      <vt:lpstr>Презентация PowerPoint</vt:lpstr>
      <vt:lpstr>Нечеткие совпадения (Fuzzy Matches)</vt:lpstr>
      <vt:lpstr>Глоссарий </vt:lpstr>
      <vt:lpstr>Как добавить термин в глоссарий в ходе перевода</vt:lpstr>
      <vt:lpstr>Сохраняем перевод</vt:lpstr>
      <vt:lpstr>Презентация PowerPoint</vt:lpstr>
      <vt:lpstr>Как добавить машинный перевод </vt:lpstr>
      <vt:lpstr>Презентация PowerPoint</vt:lpstr>
      <vt:lpstr>Как проверить текст на ошибки? </vt:lpstr>
      <vt:lpstr>Проверка тегов (для САТ-программ)</vt:lpstr>
      <vt:lpstr>Теги при локализации</vt:lpstr>
      <vt:lpstr>Как создать свою ТМ из уже переведенных файлов? </vt:lpstr>
      <vt:lpstr>Статистика проекта </vt:lpstr>
      <vt:lpstr>Запуск поиска по всем файлам проекта (конкорданс)</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OMEGA T</dc:title>
  <dc:creator>mariyaruzhnikova</dc:creator>
  <cp:lastModifiedBy>a8020</cp:lastModifiedBy>
  <cp:revision>11</cp:revision>
  <dcterms:created xsi:type="dcterms:W3CDTF">2023-01-30T15:30:39Z</dcterms:created>
  <dcterms:modified xsi:type="dcterms:W3CDTF">2025-01-16T13:45:05Z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1033-4.8.1.7842</vt:lpwstr>
  </property>
</Properties>
</file>