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6"/>
  </p:notesMasterIdLst>
  <p:sldIdLst>
    <p:sldId id="256" r:id="rId2"/>
    <p:sldId id="257" r:id="rId3"/>
    <p:sldId id="286" r:id="rId4"/>
    <p:sldId id="287" r:id="rId5"/>
    <p:sldId id="288" r:id="rId6"/>
    <p:sldId id="258" r:id="rId7"/>
    <p:sldId id="262" r:id="rId8"/>
    <p:sldId id="261" r:id="rId9"/>
    <p:sldId id="259" r:id="rId10"/>
    <p:sldId id="265" r:id="rId11"/>
    <p:sldId id="263" r:id="rId12"/>
    <p:sldId id="264" r:id="rId13"/>
    <p:sldId id="260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5" r:id="rId22"/>
    <p:sldId id="273" r:id="rId23"/>
    <p:sldId id="276" r:id="rId24"/>
    <p:sldId id="274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9" r:id="rId3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79728" autoAdjust="0"/>
  </p:normalViewPr>
  <p:slideViewPr>
    <p:cSldViewPr>
      <p:cViewPr varScale="1">
        <p:scale>
          <a:sx n="101" d="100"/>
          <a:sy n="101" d="100"/>
        </p:scale>
        <p:origin x="2504" y="1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CC12AE-C647-482C-B93C-C38F06958D1C}" type="datetimeFigureOut">
              <a:rPr lang="ru-RU" smtClean="0"/>
              <a:t>16.12.2022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5201B2-2FAD-4095-9521-DEEB8A2975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38486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Не только сам сайт, но есть еще зеркала, переводчику надо быть отчасти рекламщиком, маркетологом, иметь </a:t>
            </a:r>
            <a:r>
              <a:rPr lang="ru-RU" dirty="0" err="1"/>
              <a:t>хорош.литер</a:t>
            </a:r>
            <a:r>
              <a:rPr lang="ru-RU" dirty="0"/>
              <a:t>. Перевод. Иногда нужна </a:t>
            </a:r>
            <a:r>
              <a:rPr lang="ru-RU" dirty="0" err="1"/>
              <a:t>транскреация</a:t>
            </a:r>
            <a:r>
              <a:rPr lang="ru-RU" dirty="0"/>
              <a:t> (создание нового контента, надо понимать основы языка </a:t>
            </a:r>
            <a:r>
              <a:rPr lang="ru-RU" dirty="0" err="1"/>
              <a:t>хтмл</a:t>
            </a:r>
            <a:r>
              <a:rPr lang="ru-RU" dirty="0"/>
              <a:t>, теги. Теги – символы гипертекстовой разметки в треугольных скобках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5201B2-2FAD-4095-9521-DEEB8A297591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52734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надо понимать основы языка </a:t>
            </a:r>
            <a:r>
              <a:rPr lang="ru-RU" dirty="0" err="1"/>
              <a:t>хтмл</a:t>
            </a:r>
            <a:r>
              <a:rPr lang="ru-RU" dirty="0"/>
              <a:t>, теги. Теги – символы гипертекстовой разметки в треугольных скобках. Есть </a:t>
            </a:r>
            <a:r>
              <a:rPr lang="ru-RU" dirty="0" err="1"/>
              <a:t>открыващий</a:t>
            </a:r>
            <a:r>
              <a:rPr lang="ru-RU" dirty="0"/>
              <a:t> тег и есть закрывающий тег. Различаются слешем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5201B2-2FAD-4095-9521-DEEB8A297591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61988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У М. есть открытое руководство по стилю. Есть глоссарий. Большинство компаний тоже основывает свои руководства на этих док-</a:t>
            </a:r>
            <a:r>
              <a:rPr lang="ru-RU" dirty="0" err="1"/>
              <a:t>тах</a:t>
            </a:r>
            <a:r>
              <a:rPr lang="ru-RU" dirty="0"/>
              <a:t>. Крупные вендоры своими силами локализуют, свои </a:t>
            </a:r>
            <a:r>
              <a:rPr lang="ru-RU" dirty="0" err="1"/>
              <a:t>руково-ва</a:t>
            </a:r>
            <a:r>
              <a:rPr lang="ru-RU" dirty="0"/>
              <a:t> имеют, тогда опираемся на них. Никаких просторечий, только формальный стиль.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5201B2-2FAD-4095-9521-DEEB8A297591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50468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Всплывающее окно – правильно, учетная запись – </a:t>
            </a:r>
            <a:r>
              <a:rPr lang="ru-RU" dirty="0" err="1"/>
              <a:t>акаунт</a:t>
            </a:r>
            <a:r>
              <a:rPr lang="ru-RU" dirty="0"/>
              <a:t>, однако для Гугля есть аккаунт, у него свои руководства,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5201B2-2FAD-4095-9521-DEEB8A297591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96422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Делать все по оригиналу (форматирование), жирный курсив все как в оригинале, если в оригинале в кавычках – в переводе тоже самое. Следуем форматированию оригинала.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5201B2-2FAD-4095-9521-DEEB8A297591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83040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Уточнить у заказчика – следует ли переводить в рубли – пример </a:t>
            </a:r>
            <a:r>
              <a:rPr lang="ru-RU" dirty="0" err="1"/>
              <a:t>Алиэкспресс</a:t>
            </a:r>
            <a:r>
              <a:rPr lang="ru-RU" dirty="0"/>
              <a:t>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5201B2-2FAD-4095-9521-DEEB8A297591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46164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err="1"/>
              <a:t>ПравиЛЬНО</a:t>
            </a:r>
            <a:r>
              <a:rPr lang="ru-RU" dirty="0"/>
              <a:t>: ВАШЕ СООБЩЕНИЕ ОПУБЛИКОВАНО В ЛЕНТЕ НОВОСТЕЙ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5201B2-2FAD-4095-9521-DEEB8A297591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39175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надо понимать основы языка </a:t>
            </a:r>
            <a:r>
              <a:rPr lang="ru-RU" dirty="0" err="1"/>
              <a:t>хтмл</a:t>
            </a:r>
            <a:r>
              <a:rPr lang="ru-RU" dirty="0"/>
              <a:t>, теги. Теги – символы гипертекстовой разметки в треугольных скобках. Есть </a:t>
            </a:r>
            <a:r>
              <a:rPr lang="ru-RU" dirty="0" err="1"/>
              <a:t>открыващий</a:t>
            </a:r>
            <a:r>
              <a:rPr lang="ru-RU" dirty="0"/>
              <a:t> тег и есть закрывающий тег. Различаются слешем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5201B2-2FAD-4095-9521-DEEB8A297591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44966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Тег комментария – правило хорошего тона для разработчиков, как правило не переводится, можно уточнить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5201B2-2FAD-4095-9521-DEEB8A297591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74347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5201B2-2FAD-4095-9521-DEEB8A297591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94045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"&gt;&lt;</a:t>
            </a:r>
            <a:r>
              <a:rPr lang="en-US" dirty="0" err="1"/>
              <a:t>img</a:t>
            </a:r>
            <a:r>
              <a:rPr lang="en-US" dirty="0"/>
              <a:t> </a:t>
            </a:r>
            <a:r>
              <a:rPr lang="en-US" dirty="0" err="1"/>
              <a:t>src</a:t>
            </a:r>
            <a:r>
              <a:rPr lang="en-US" dirty="0"/>
              <a:t>="images/home.png" alt="home"&gt;&lt;/a&gt;&lt;/p&gt;</a:t>
            </a:r>
          </a:p>
          <a:p>
            <a:r>
              <a:rPr lang="ru-RU" dirty="0"/>
              <a:t> это ссылка на само изображение, не переводим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5201B2-2FAD-4095-9521-DEEB8A297591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85627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Это информация о другой информации, например об использовании данных, в общем служебная информация, имеют одинаковая структура, здесь переводим только контент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5201B2-2FAD-4095-9521-DEEB8A297591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354005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Если ошибки есть в англ., то и мы тоже переводим с ошибками, т.к. пользователи часто печатают с ошибками. </a:t>
            </a:r>
            <a:r>
              <a:rPr lang="ru-RU" b="1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ПБОЮЛ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 — предприятие без </a:t>
            </a:r>
            <a:r>
              <a:rPr lang="ru-RU" b="1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образования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ru-RU" b="1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юридического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ru-RU" b="1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лица</a:t>
            </a: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. Как правило, такие предприятия состоят из одного человека (учредителя), работающего «на себя».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5201B2-2FAD-4095-9521-DEEB8A297591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319494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Могут быть присланы в виде списка, это то, по чему будут искать данный сайт, здесь прописываются и безграмотные варианты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5201B2-2FAD-4095-9521-DEEB8A297591}" type="slidenum">
              <a:rPr lang="ru-RU" smtClean="0"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457584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err="1"/>
              <a:t>Гостери</a:t>
            </a:r>
            <a:r>
              <a:rPr lang="ru-RU" dirty="0"/>
              <a:t> – название сервиса. Кнопку внизу можно «Создать».  Вверху: «Создать учетную запись».  Создание учетной записи дает доступ к расширенным(возможно также </a:t>
            </a:r>
            <a:r>
              <a:rPr lang="ru-RU" dirty="0" err="1"/>
              <a:t>переевести</a:t>
            </a:r>
            <a:r>
              <a:rPr lang="ru-RU" dirty="0"/>
              <a:t> как дополнительные) функциям сервиса и не предполагает использование ваших данных. Подробнее (это Майкрософт, «более подробная информация», если поле позволяет). Уже зарегистрированы /уже есть учетная запись на </a:t>
            </a:r>
            <a:r>
              <a:rPr lang="ru-RU" dirty="0" err="1"/>
              <a:t>Гостери</a:t>
            </a:r>
            <a:r>
              <a:rPr lang="ru-RU" dirty="0"/>
              <a:t>? Войдите. </a:t>
            </a:r>
          </a:p>
          <a:p>
            <a:r>
              <a:rPr lang="ru-RU" dirty="0"/>
              <a:t>Электронная почта. Имя. Фамилия. Пароль. Пароль должен содержать не менее 8 символов (символ по Майкрософт).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5201B2-2FAD-4095-9521-DEEB8A297591}" type="slidenum">
              <a:rPr lang="ru-RU" smtClean="0"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78140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6346" y="1788454"/>
            <a:ext cx="6270922" cy="2098226"/>
          </a:xfrm>
        </p:spPr>
        <p:txBody>
          <a:bodyPr anchor="b">
            <a:noAutofit/>
          </a:bodyPr>
          <a:lstStyle>
            <a:lvl1pPr algn="ctr">
              <a:defRPr sz="6000" cap="all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09930" y="3956280"/>
            <a:ext cx="5123755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64644" y="6453386"/>
            <a:ext cx="1205958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1CA3DDB-0000-4D44-B0DD-A8B5C63100BD}" type="datetimeFigureOut">
              <a:rPr lang="ru-RU" smtClean="0"/>
              <a:t>16.12.2022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8041" y="6453386"/>
            <a:ext cx="5267533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3012" y="6453386"/>
            <a:ext cx="1197219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EC59CE7C-ABDF-4A31-A4A2-633B0842F9A0}" type="slidenum">
              <a:rPr lang="ru-RU" smtClean="0"/>
              <a:t>‹#›</a:t>
            </a:fld>
            <a:endParaRPr lang="ru-RU"/>
          </a:p>
        </p:txBody>
      </p:sp>
      <p:grpSp>
        <p:nvGrpSpPr>
          <p:cNvPr id="8" name="Group 7"/>
          <p:cNvGrpSpPr/>
          <p:nvPr/>
        </p:nvGrpSpPr>
        <p:grpSpPr>
          <a:xfrm>
            <a:off x="564643" y="744469"/>
            <a:ext cx="8005589" cy="5349671"/>
            <a:chOff x="564643" y="744469"/>
            <a:chExt cx="8005589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6113972" y="1685652"/>
              <a:ext cx="2456260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357"/>
                  </a:lnTo>
                  <a:lnTo>
                    <a:pt x="8761" y="935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564643" y="744469"/>
              <a:ext cx="2456505" cy="4408488"/>
            </a:xfrm>
            <a:custGeom>
              <a:avLst/>
              <a:gdLst/>
              <a:ahLst/>
              <a:cxnLst/>
              <a:rect l="l" t="t" r="r" b="b"/>
              <a:pathLst>
                <a:path w="10001" h="10000">
                  <a:moveTo>
                    <a:pt x="8762" y="0"/>
                  </a:moveTo>
                  <a:lnTo>
                    <a:pt x="10001" y="0"/>
                  </a:lnTo>
                  <a:lnTo>
                    <a:pt x="10001" y="10000"/>
                  </a:lnTo>
                  <a:lnTo>
                    <a:pt x="1" y="10000"/>
                  </a:lnTo>
                  <a:cubicBezTo>
                    <a:pt x="-2" y="9766"/>
                    <a:pt x="4" y="9586"/>
                    <a:pt x="1" y="9352"/>
                  </a:cubicBezTo>
                  <a:lnTo>
                    <a:pt x="8762" y="9346"/>
                  </a:lnTo>
                  <a:lnTo>
                    <a:pt x="8762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31912212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A3DDB-0000-4D44-B0DD-A8B5C63100BD}" type="datetimeFigureOut">
              <a:rPr lang="ru-RU" smtClean="0"/>
              <a:t>16.12.2022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9CE7C-ABDF-4A31-A4A2-633B0842F9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13456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3769" y="1301361"/>
            <a:ext cx="7209728" cy="2852737"/>
          </a:xfrm>
        </p:spPr>
        <p:txBody>
          <a:bodyPr anchor="b">
            <a:normAutofit/>
          </a:bodyPr>
          <a:lstStyle>
            <a:lvl1pPr algn="r">
              <a:defRPr sz="6000" cap="all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3769" y="4216328"/>
            <a:ext cx="7209728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tx2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4181" y="6453386"/>
            <a:ext cx="1216807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1CA3DDB-0000-4D44-B0DD-A8B5C63100BD}" type="datetimeFigureOut">
              <a:rPr lang="ru-RU" smtClean="0"/>
              <a:t>16.12.2022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8234" y="6453386"/>
            <a:ext cx="5267533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3012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C59CE7C-ABDF-4A31-A4A2-633B0842F9A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6113972" y="1685652"/>
            <a:ext cx="2456260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8" name="Freeform 7" title="Crop Mark"/>
          <p:cNvSpPr/>
          <p:nvPr/>
        </p:nvSpPr>
        <p:spPr bwMode="auto">
          <a:xfrm>
            <a:off x="6113972" y="1685652"/>
            <a:ext cx="2456260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309506405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8700" y="2286000"/>
            <a:ext cx="3335840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94052" y="2286000"/>
            <a:ext cx="3335840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A3DDB-0000-4D44-B0DD-A8B5C63100BD}" type="datetimeFigureOut">
              <a:rPr lang="ru-RU" smtClean="0"/>
              <a:t>16.12.2022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9CE7C-ABDF-4A31-A4A2-633B0842F9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87966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685800"/>
            <a:ext cx="72009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700" y="2340230"/>
            <a:ext cx="3335840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400" b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8700" y="3305208"/>
            <a:ext cx="3335839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93760" y="2349754"/>
            <a:ext cx="3335840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400" b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93760" y="3305208"/>
            <a:ext cx="3335840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A3DDB-0000-4D44-B0DD-A8B5C63100BD}" type="datetimeFigureOut">
              <a:rPr lang="ru-RU" smtClean="0"/>
              <a:t>16.12.2022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9CE7C-ABDF-4A31-A4A2-633B0842F9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25235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A3DDB-0000-4D44-B0DD-A8B5C63100BD}" type="datetimeFigureOut">
              <a:rPr lang="ru-RU" smtClean="0"/>
              <a:t>16.12.2022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9CE7C-ABDF-4A31-A4A2-633B0842F9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27493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A3DDB-0000-4D44-B0DD-A8B5C63100BD}" type="datetimeFigureOut">
              <a:rPr lang="ru-RU" smtClean="0"/>
              <a:t>16.12.2022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9CE7C-ABDF-4A31-A4A2-633B0842F9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09843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397764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925" y="685800"/>
            <a:ext cx="289179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400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2015" y="685801"/>
            <a:ext cx="3909060" cy="5175250"/>
          </a:xfrm>
        </p:spPr>
        <p:txBody>
          <a:bodyPr/>
          <a:lstStyle>
            <a:lvl1pPr>
              <a:defRPr sz="1500"/>
            </a:lvl1pPr>
            <a:lvl2pPr>
              <a:defRPr sz="1500"/>
            </a:lvl2pPr>
            <a:lvl3pPr>
              <a:defRPr sz="1350"/>
            </a:lvl3pPr>
            <a:lvl4pPr>
              <a:defRPr sz="135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2925" y="2856344"/>
            <a:ext cx="2891790" cy="3011056"/>
          </a:xfrm>
        </p:spPr>
        <p:txBody>
          <a:bodyPr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2925" y="6453386"/>
            <a:ext cx="90342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1CA3DDB-0000-4D44-B0DD-A8B5C63100BD}" type="datetimeFigureOut">
              <a:rPr lang="ru-RU" smtClean="0"/>
              <a:t>16.12.2022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54459" y="6453386"/>
            <a:ext cx="1780256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2355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C59CE7C-ABDF-4A31-A4A2-633B0842F9A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Divider Bar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682870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397764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925" y="685800"/>
            <a:ext cx="289179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4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149090" y="1"/>
            <a:ext cx="4994910" cy="6857999"/>
          </a:xfrm>
        </p:spPr>
        <p:txBody>
          <a:bodyPr anchor="t"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500"/>
            </a:lvl2pPr>
            <a:lvl3pPr marL="685800" indent="0">
              <a:buNone/>
              <a:defRPr sz="15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2925" y="2855968"/>
            <a:ext cx="2891790" cy="3011432"/>
          </a:xfrm>
        </p:spPr>
        <p:txBody>
          <a:bodyPr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2925" y="6453386"/>
            <a:ext cx="90342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1CA3DDB-0000-4D44-B0DD-A8B5C63100BD}" type="datetimeFigureOut">
              <a:rPr lang="ru-RU" smtClean="0"/>
              <a:t>16.12.2022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54459" y="6453386"/>
            <a:ext cx="1780256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2355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C59CE7C-ABDF-4A31-A4A2-633B0842F9A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Divider Bar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335007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8700" y="2295526"/>
            <a:ext cx="7200900" cy="357187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A3DDB-0000-4D44-B0DD-A8B5C63100BD}" type="datetimeFigureOut">
              <a:rPr lang="ru-RU" smtClean="0"/>
              <a:t>16.12.2022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9CE7C-ABDF-4A31-A4A2-633B0842F9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95539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80797" y="624156"/>
            <a:ext cx="1490950" cy="52432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8700" y="624156"/>
            <a:ext cx="5724525" cy="52432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A3DDB-0000-4D44-B0DD-A8B5C63100BD}" type="datetimeFigureOut">
              <a:rPr lang="ru-RU" smtClean="0"/>
              <a:t>16.12.2022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9CE7C-ABDF-4A31-A4A2-633B0842F9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83738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8700" y="685800"/>
            <a:ext cx="72009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700" y="2286000"/>
            <a:ext cx="72009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42987" y="6453386"/>
            <a:ext cx="903429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2"/>
                </a:solidFill>
              </a:defRPr>
            </a:lvl1pPr>
          </a:lstStyle>
          <a:p>
            <a:fld id="{91CA3DDB-0000-4D44-B0DD-A8B5C63100BD}" type="datetimeFigureOut">
              <a:rPr lang="ru-RU" smtClean="0"/>
              <a:t>16.12.2022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70173" y="6453386"/>
            <a:ext cx="4710623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04552" y="6453386"/>
            <a:ext cx="1197219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aseline="0">
                <a:solidFill>
                  <a:schemeClr val="tx2"/>
                </a:solidFill>
              </a:defRPr>
            </a:lvl1pPr>
          </a:lstStyle>
          <a:p>
            <a:fld id="{EC59CE7C-ABDF-4A31-A4A2-633B0842F9A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358571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 title="Side bar"/>
          <p:cNvSpPr/>
          <p:nvPr/>
        </p:nvSpPr>
        <p:spPr>
          <a:xfrm>
            <a:off x="358571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688384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6858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0" orient="horz" pos="1368">
          <p15:clr>
            <a:srgbClr val="F26B43"/>
          </p15:clr>
        </p15:guide>
        <p15:guide id="1" pos="6912">
          <p15:clr>
            <a:srgbClr val="F26B43"/>
          </p15:clr>
        </p15:guide>
        <p15:guide id="2" pos="936">
          <p15:clr>
            <a:srgbClr val="F26B43"/>
          </p15:clr>
        </p15:guide>
        <p15:guide id="3" pos="864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696">
          <p15:clr>
            <a:srgbClr val="F26B43"/>
          </p15:clr>
        </p15:guide>
        <p15:guide id="6" orient="horz" pos="432">
          <p15:clr>
            <a:srgbClr val="F26B43"/>
          </p15:clr>
        </p15:guide>
        <p15:guide id="7" orient="horz" pos="1512">
          <p15:clr>
            <a:srgbClr val="F26B43"/>
          </p15:clr>
        </p15:guide>
        <p15:guide id="8" pos="5184">
          <p15:clr>
            <a:srgbClr val="F26B43"/>
          </p15:clr>
        </p15:guide>
        <p15:guide id="9" pos="702">
          <p15:clr>
            <a:srgbClr val="F26B43"/>
          </p15:clr>
        </p15:guide>
        <p15:guide id="10" pos="64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icrosoft.com/Language/en-US/Default.aspx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microsoft.com/Language/en-US/StyleGuides.aspx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Локализация веб-сайтов</a:t>
            </a:r>
          </a:p>
        </p:txBody>
      </p:sp>
    </p:spTree>
    <p:extLst>
      <p:ext uri="{BB962C8B-B14F-4D97-AF65-F5344CB8AC3E}">
        <p14:creationId xmlns:p14="http://schemas.microsoft.com/office/powerpoint/2010/main" val="8719755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ru-RU" dirty="0"/>
            </a:br>
            <a:r>
              <a:rPr lang="ru-RU" dirty="0"/>
              <a:t>Что переводят при локализации веб-сайтов?	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Пользовательский интерфейс: кнопки, меню, поля, всплывающие сообщения и т.д.</a:t>
            </a:r>
          </a:p>
          <a:p>
            <a:r>
              <a:rPr lang="ru-RU" dirty="0"/>
              <a:t>Наполнение веб-сайта: статьи, новости, ассортимент и описание продукции, прайс и т.д. </a:t>
            </a:r>
          </a:p>
          <a:p>
            <a:r>
              <a:rPr lang="ru-RU" dirty="0"/>
              <a:t>Важно: в большинстве случаев – формальный стиль</a:t>
            </a:r>
          </a:p>
        </p:txBody>
      </p:sp>
    </p:spTree>
    <p:extLst>
      <p:ext uri="{BB962C8B-B14F-4D97-AF65-F5344CB8AC3E}">
        <p14:creationId xmlns:p14="http://schemas.microsoft.com/office/powerpoint/2010/main" val="6057270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25F69D-80ED-4179-9922-AFEA5B9CB2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b="1" dirty="0" err="1">
                <a:latin typeface="+mn-lt"/>
                <a:ea typeface="+mn-ea"/>
                <a:cs typeface="+mn-cs"/>
              </a:rPr>
              <a:t>Транскреация</a:t>
            </a:r>
            <a:endParaRPr lang="ru-RU" sz="4800" b="1" dirty="0">
              <a:latin typeface="+mn-lt"/>
              <a:ea typeface="+mn-ea"/>
              <a:cs typeface="+mn-cs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618401F-0E24-4617-B963-542C75D614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(творческий перевод) — это эффективная творческая адаптация. Задача </a:t>
            </a:r>
            <a:r>
              <a:rPr lang="ru-RU" dirty="0" err="1"/>
              <a:t>транскреации</a:t>
            </a:r>
            <a:r>
              <a:rPr lang="ru-RU" dirty="0"/>
              <a:t> заключается в успешном решении проблем, связанных с адаптацией слоганов и других маркетинговых сообщений. </a:t>
            </a:r>
            <a:r>
              <a:rPr lang="ru-RU" dirty="0" err="1"/>
              <a:t>Транскреация</a:t>
            </a:r>
            <a:r>
              <a:rPr lang="ru-RU" dirty="0"/>
              <a:t> — это локальная адаптация маркетингового содержания для целевых рынков.</a:t>
            </a:r>
          </a:p>
        </p:txBody>
      </p:sp>
    </p:spTree>
    <p:extLst>
      <p:ext uri="{BB962C8B-B14F-4D97-AF65-F5344CB8AC3E}">
        <p14:creationId xmlns:p14="http://schemas.microsoft.com/office/powerpoint/2010/main" val="23141654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D95F76-121B-4093-9C45-90913A31B0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Теги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AB11E10-3499-47CD-806B-E2F4B01814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символы гипертекстовой разметки в треугольных скобках.</a:t>
            </a:r>
          </a:p>
        </p:txBody>
      </p:sp>
    </p:spTree>
    <p:extLst>
      <p:ext uri="{BB962C8B-B14F-4D97-AF65-F5344CB8AC3E}">
        <p14:creationId xmlns:p14="http://schemas.microsoft.com/office/powerpoint/2010/main" val="32011891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Примеры тегов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&lt;</a:t>
            </a:r>
            <a:r>
              <a:rPr lang="ru-RU" dirty="0" err="1"/>
              <a:t>strong</a:t>
            </a:r>
            <a:r>
              <a:rPr lang="ru-RU" dirty="0"/>
              <a:t>&gt;</a:t>
            </a:r>
          </a:p>
          <a:p>
            <a:r>
              <a:rPr lang="en-US" dirty="0"/>
              <a:t>&lt;</a:t>
            </a:r>
            <a:r>
              <a:rPr lang="en-US" dirty="0" err="1"/>
              <a:t>img</a:t>
            </a:r>
            <a:r>
              <a:rPr lang="en-US" dirty="0"/>
              <a:t>&gt;</a:t>
            </a:r>
            <a:endParaRPr lang="ru-RU" dirty="0"/>
          </a:p>
          <a:p>
            <a:r>
              <a:rPr lang="ru-RU" dirty="0"/>
              <a:t>&lt;</a:t>
            </a:r>
            <a:r>
              <a:rPr lang="en-US" dirty="0"/>
              <a:t>b&gt;</a:t>
            </a:r>
            <a:r>
              <a:rPr lang="ru-RU" dirty="0"/>
              <a:t>&lt;/</a:t>
            </a:r>
            <a:r>
              <a:rPr lang="en-US" dirty="0"/>
              <a:t>b</a:t>
            </a:r>
            <a:r>
              <a:rPr lang="ru-RU" dirty="0"/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40257831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8700" y="260648"/>
            <a:ext cx="7658100" cy="1156990"/>
          </a:xfrm>
        </p:spPr>
        <p:txBody>
          <a:bodyPr>
            <a:normAutofit fontScale="90000"/>
          </a:bodyPr>
          <a:lstStyle/>
          <a:p>
            <a:r>
              <a:rPr lang="ru-RU" dirty="0"/>
              <a:t>Пример неудачной локализации </a:t>
            </a:r>
            <a:br>
              <a:rPr lang="ru-RU" dirty="0"/>
            </a:br>
            <a:r>
              <a:rPr lang="ru-RU" dirty="0"/>
              <a:t>(взят с главной веб-сайта по продаже защитных систем для электроники)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en-US" dirty="0"/>
              <a:t>English: </a:t>
            </a:r>
            <a:r>
              <a:rPr lang="ru-RU" dirty="0" err="1"/>
              <a:t>InVue</a:t>
            </a:r>
            <a:r>
              <a:rPr lang="ru-RU" dirty="0"/>
              <a:t> WS1 </a:t>
            </a:r>
            <a:r>
              <a:rPr lang="ru-RU" dirty="0" err="1"/>
              <a:t>retail</a:t>
            </a:r>
            <a:r>
              <a:rPr lang="ru-RU" dirty="0"/>
              <a:t> </a:t>
            </a:r>
            <a:r>
              <a:rPr lang="ru-RU" dirty="0" err="1"/>
              <a:t>security</a:t>
            </a:r>
            <a:r>
              <a:rPr lang="ru-RU" dirty="0"/>
              <a:t> for </a:t>
            </a:r>
            <a:r>
              <a:rPr lang="ru-RU" dirty="0" err="1"/>
              <a:t>smart</a:t>
            </a:r>
            <a:r>
              <a:rPr lang="ru-RU" dirty="0"/>
              <a:t> </a:t>
            </a:r>
            <a:r>
              <a:rPr lang="ru-RU" dirty="0" err="1"/>
              <a:t>watches</a:t>
            </a:r>
            <a:endParaRPr lang="en-US" dirty="0"/>
          </a:p>
          <a:p>
            <a:pPr marL="0" indent="0">
              <a:buNone/>
            </a:pPr>
            <a:br>
              <a:rPr lang="ru-RU" dirty="0"/>
            </a:br>
            <a:r>
              <a:rPr lang="en-US" dirty="0"/>
              <a:t>Initial translation: </a:t>
            </a:r>
            <a:r>
              <a:rPr lang="ru-RU" dirty="0" err="1"/>
              <a:t>InVue</a:t>
            </a:r>
            <a:r>
              <a:rPr lang="ru-RU" dirty="0"/>
              <a:t> WS1 - защита розничной продажи интеллектуальных часов</a:t>
            </a:r>
          </a:p>
        </p:txBody>
      </p:sp>
    </p:spTree>
    <p:extLst>
      <p:ext uri="{BB962C8B-B14F-4D97-AF65-F5344CB8AC3E}">
        <p14:creationId xmlns:p14="http://schemas.microsoft.com/office/powerpoint/2010/main" val="22347015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err="1"/>
              <a:t>InVue</a:t>
            </a:r>
            <a:r>
              <a:rPr lang="ru-RU" dirty="0"/>
              <a:t> WS1 </a:t>
            </a:r>
            <a:r>
              <a:rPr lang="ru-RU" dirty="0" err="1"/>
              <a:t>retail</a:t>
            </a:r>
            <a:r>
              <a:rPr lang="ru-RU" dirty="0"/>
              <a:t> </a:t>
            </a:r>
            <a:r>
              <a:rPr lang="ru-RU" dirty="0" err="1"/>
              <a:t>security</a:t>
            </a:r>
            <a:r>
              <a:rPr lang="ru-RU" dirty="0"/>
              <a:t> for </a:t>
            </a:r>
            <a:r>
              <a:rPr lang="ru-RU" dirty="0" err="1"/>
              <a:t>smart</a:t>
            </a:r>
            <a:r>
              <a:rPr lang="ru-RU" dirty="0"/>
              <a:t> </a:t>
            </a:r>
            <a:r>
              <a:rPr lang="ru-RU" dirty="0" err="1"/>
              <a:t>watches</a:t>
            </a:r>
            <a:endParaRPr lang="en-US" dirty="0"/>
          </a:p>
        </p:txBody>
      </p:sp>
      <p:pic>
        <p:nvPicPr>
          <p:cNvPr id="4" name="Picture 2" descr="C:\Users\Катя\Desktop\Без названия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2163068"/>
            <a:ext cx="4884577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24353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716" y="43706"/>
            <a:ext cx="6840760" cy="940966"/>
          </a:xfrm>
        </p:spPr>
        <p:txBody>
          <a:bodyPr>
            <a:normAutofit fontScale="90000"/>
          </a:bodyPr>
          <a:lstStyle/>
          <a:p>
            <a:r>
              <a:rPr lang="ru-RU" dirty="0"/>
              <a:t>Пример неудачной локализации (взят с главной страницы веб-сайта по продаже защитных систем для электроники)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en-US" dirty="0"/>
              <a:t>English: </a:t>
            </a:r>
            <a:r>
              <a:rPr lang="ru-RU" dirty="0" err="1"/>
              <a:t>InVue</a:t>
            </a:r>
            <a:r>
              <a:rPr lang="ru-RU" dirty="0"/>
              <a:t> WS1 </a:t>
            </a:r>
            <a:r>
              <a:rPr lang="ru-RU" dirty="0" err="1"/>
              <a:t>retail</a:t>
            </a:r>
            <a:r>
              <a:rPr lang="ru-RU" dirty="0"/>
              <a:t> </a:t>
            </a:r>
            <a:r>
              <a:rPr lang="ru-RU" dirty="0" err="1"/>
              <a:t>security</a:t>
            </a:r>
            <a:r>
              <a:rPr lang="ru-RU" dirty="0"/>
              <a:t> for </a:t>
            </a:r>
            <a:r>
              <a:rPr lang="ru-RU" dirty="0" err="1"/>
              <a:t>smart</a:t>
            </a:r>
            <a:r>
              <a:rPr lang="ru-RU" dirty="0"/>
              <a:t> </a:t>
            </a:r>
            <a:r>
              <a:rPr lang="ru-RU" dirty="0" err="1"/>
              <a:t>watches</a:t>
            </a:r>
            <a:endParaRPr lang="en-US" dirty="0"/>
          </a:p>
          <a:p>
            <a:pPr marL="0" indent="0">
              <a:buNone/>
            </a:pPr>
            <a:br>
              <a:rPr lang="ru-RU" dirty="0"/>
            </a:br>
            <a:r>
              <a:rPr lang="en-US" dirty="0"/>
              <a:t>Initial translation: </a:t>
            </a:r>
            <a:r>
              <a:rPr lang="ru-RU" dirty="0" err="1"/>
              <a:t>InVue</a:t>
            </a:r>
            <a:r>
              <a:rPr lang="ru-RU" dirty="0"/>
              <a:t> WS1 - защита розничной продажи интеллектуальных часов</a:t>
            </a:r>
          </a:p>
          <a:p>
            <a:pPr marL="0" indent="0">
              <a:buNone/>
            </a:pPr>
            <a:r>
              <a:rPr lang="en-US" dirty="0"/>
              <a:t>Correct translation: </a:t>
            </a:r>
            <a:r>
              <a:rPr lang="ru-RU" dirty="0" err="1"/>
              <a:t>InVue</a:t>
            </a:r>
            <a:r>
              <a:rPr lang="ru-RU" dirty="0"/>
              <a:t> WS1 </a:t>
            </a:r>
            <a:r>
              <a:rPr lang="en-US" dirty="0"/>
              <a:t>— </a:t>
            </a:r>
            <a:r>
              <a:rPr lang="ru-RU" dirty="0"/>
              <a:t>защитное устройство смарт-часов на открытой выкладке розничных магазинов</a:t>
            </a:r>
          </a:p>
        </p:txBody>
      </p:sp>
    </p:spTree>
    <p:extLst>
      <p:ext uri="{BB962C8B-B14F-4D97-AF65-F5344CB8AC3E}">
        <p14:creationId xmlns:p14="http://schemas.microsoft.com/office/powerpoint/2010/main" val="33883945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6500" y="419100"/>
            <a:ext cx="8507288" cy="1143000"/>
          </a:xfrm>
        </p:spPr>
        <p:txBody>
          <a:bodyPr>
            <a:noAutofit/>
          </a:bodyPr>
          <a:lstStyle/>
          <a:p>
            <a:r>
              <a:rPr lang="ru-RU" sz="3600" dirty="0"/>
              <a:t>Пример неудачной локализации </a:t>
            </a:r>
            <a:br>
              <a:rPr lang="ru-RU" sz="3600" dirty="0"/>
            </a:br>
            <a:r>
              <a:rPr lang="ru-RU" sz="3600" dirty="0"/>
              <a:t>(взят с главной страницы веб-сайта по продаже защитных систем для электроники)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  <a:p>
            <a:pPr marL="0" indent="0">
              <a:buNone/>
            </a:pPr>
            <a:r>
              <a:rPr lang="en-US" dirty="0"/>
              <a:t>English: </a:t>
            </a:r>
            <a:r>
              <a:rPr lang="en-US" dirty="0" err="1"/>
              <a:t>InVue</a:t>
            </a:r>
            <a:r>
              <a:rPr lang="en-US" dirty="0"/>
              <a:t> Zips Camera secure with full customer interaction</a:t>
            </a:r>
            <a:br>
              <a:rPr lang="en-US" dirty="0"/>
            </a:br>
            <a:endParaRPr lang="ru-RU" dirty="0"/>
          </a:p>
          <a:p>
            <a:pPr marL="0" indent="0">
              <a:buNone/>
            </a:pPr>
            <a:r>
              <a:rPr lang="en-US" dirty="0"/>
              <a:t>Initial translation: </a:t>
            </a:r>
            <a:r>
              <a:rPr lang="en-US" dirty="0" err="1"/>
              <a:t>InVue</a:t>
            </a:r>
            <a:r>
              <a:rPr lang="en-US" dirty="0"/>
              <a:t> Zips Camera - </a:t>
            </a:r>
            <a:r>
              <a:rPr lang="ru-RU" dirty="0"/>
              <a:t>защита с полноценным взаимодействием с покупателем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713901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Где смотреть ИТ-терминологию?	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Глоссарий </a:t>
            </a:r>
            <a:r>
              <a:rPr lang="en-US" dirty="0"/>
              <a:t>Microsoft: </a:t>
            </a:r>
          </a:p>
          <a:p>
            <a:pPr marL="0" indent="0">
              <a:buNone/>
            </a:pPr>
            <a:r>
              <a:rPr lang="en-US" dirty="0">
                <a:hlinkClick r:id="rId3"/>
              </a:rPr>
              <a:t>https://www.microsoft.com/Language/en-US/Default.aspx</a:t>
            </a:r>
            <a:endParaRPr lang="en-US" dirty="0"/>
          </a:p>
          <a:p>
            <a:pPr marL="0" indent="0">
              <a:buNone/>
            </a:pPr>
            <a:r>
              <a:rPr lang="ru-RU" dirty="0"/>
              <a:t>Руководство по стилю </a:t>
            </a:r>
            <a:r>
              <a:rPr lang="en-US" dirty="0"/>
              <a:t>Microsoft: </a:t>
            </a:r>
          </a:p>
          <a:p>
            <a:pPr marL="0" indent="0">
              <a:buNone/>
            </a:pPr>
            <a:r>
              <a:rPr lang="en-US" dirty="0">
                <a:hlinkClick r:id="rId4"/>
              </a:rPr>
              <a:t>https://www.microsoft.com/Language/en-US/StyleGuides.aspx</a:t>
            </a:r>
            <a:endParaRPr lang="en-US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49694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InVue</a:t>
            </a:r>
            <a:r>
              <a:rPr lang="en-US" dirty="0"/>
              <a:t> Zips Camera</a:t>
            </a:r>
            <a:endParaRPr lang="ru-RU" dirty="0"/>
          </a:p>
        </p:txBody>
      </p:sp>
      <p:pic>
        <p:nvPicPr>
          <p:cNvPr id="2050" name="Picture 2" descr="C:\Users\Катя\Desktop\Без названия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844824"/>
            <a:ext cx="6134100" cy="3863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37176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0036" y="188640"/>
            <a:ext cx="7704856" cy="994122"/>
          </a:xfrm>
        </p:spPr>
        <p:txBody>
          <a:bodyPr>
            <a:noAutofit/>
          </a:bodyPr>
          <a:lstStyle/>
          <a:p>
            <a:r>
              <a:rPr lang="ru-RU" sz="3600" dirty="0"/>
              <a:t>Пример неудачной локализации </a:t>
            </a:r>
            <a:br>
              <a:rPr lang="ru-RU" sz="3600" dirty="0"/>
            </a:br>
            <a:r>
              <a:rPr lang="ru-RU" sz="3600" dirty="0"/>
              <a:t>(взят с главной веб-сайта по продаже защитных систем для электроники)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ru-RU" dirty="0"/>
          </a:p>
          <a:p>
            <a:pPr marL="0" indent="0">
              <a:buNone/>
            </a:pPr>
            <a:r>
              <a:rPr lang="en-US" dirty="0"/>
              <a:t>English: </a:t>
            </a:r>
            <a:r>
              <a:rPr lang="en-US" dirty="0" err="1"/>
              <a:t>InVue</a:t>
            </a:r>
            <a:r>
              <a:rPr lang="en-US" dirty="0"/>
              <a:t> Zips Camera secure with full customer interaction</a:t>
            </a:r>
            <a:br>
              <a:rPr lang="en-US" dirty="0"/>
            </a:br>
            <a:endParaRPr lang="ru-RU" dirty="0"/>
          </a:p>
          <a:p>
            <a:pPr marL="0" indent="0">
              <a:buNone/>
            </a:pPr>
            <a:r>
              <a:rPr lang="en-US" dirty="0"/>
              <a:t>Initial translation: </a:t>
            </a:r>
            <a:r>
              <a:rPr lang="en-US" dirty="0" err="1"/>
              <a:t>InVue</a:t>
            </a:r>
            <a:r>
              <a:rPr lang="en-US" dirty="0"/>
              <a:t> Zips Camera - </a:t>
            </a:r>
            <a:r>
              <a:rPr lang="ru-RU" dirty="0"/>
              <a:t>защита с полноценным взаимодействием с покупателем</a:t>
            </a:r>
          </a:p>
          <a:p>
            <a:pPr marL="0" indent="0">
              <a:buNone/>
            </a:pPr>
            <a:r>
              <a:rPr lang="en-US" dirty="0"/>
              <a:t>Correct translation: </a:t>
            </a:r>
            <a:r>
              <a:rPr lang="en-US" dirty="0" err="1"/>
              <a:t>InVue</a:t>
            </a:r>
            <a:r>
              <a:rPr lang="en-US" dirty="0"/>
              <a:t> Zips Camera</a:t>
            </a:r>
            <a:r>
              <a:rPr lang="ru-RU" dirty="0"/>
              <a:t> — защитное устройство, обеспечивающее полное взаимодействие с товаром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568025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6712" y="419100"/>
            <a:ext cx="8507288" cy="1143000"/>
          </a:xfrm>
        </p:spPr>
        <p:txBody>
          <a:bodyPr>
            <a:normAutofit fontScale="90000"/>
          </a:bodyPr>
          <a:lstStyle/>
          <a:p>
            <a:r>
              <a:rPr lang="ru-RU" dirty="0"/>
              <a:t>Примеры просторечий, которых следует избегать при переводе веб-сайтов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English: Home Page</a:t>
            </a:r>
          </a:p>
          <a:p>
            <a:r>
              <a:rPr lang="ru-RU" dirty="0"/>
              <a:t>Неверно: Домашняя страница</a:t>
            </a:r>
          </a:p>
          <a:p>
            <a:r>
              <a:rPr lang="ru-RU" dirty="0"/>
              <a:t>Верно: Главная страница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766791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419100"/>
            <a:ext cx="8579296" cy="1143000"/>
          </a:xfrm>
        </p:spPr>
        <p:txBody>
          <a:bodyPr>
            <a:noAutofit/>
          </a:bodyPr>
          <a:lstStyle/>
          <a:p>
            <a:r>
              <a:rPr lang="ru-RU" sz="4000" dirty="0"/>
              <a:t>Примеры просторечий, которых следует избегать при переводе веб-сайтов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Mouse — </a:t>
            </a:r>
            <a:r>
              <a:rPr lang="ru-RU" dirty="0"/>
              <a:t>«Мышка» </a:t>
            </a:r>
          </a:p>
          <a:p>
            <a:r>
              <a:rPr lang="en-US" dirty="0"/>
              <a:t>Click —</a:t>
            </a:r>
            <a:r>
              <a:rPr lang="ru-RU" dirty="0"/>
              <a:t> «Кликнуть», «Клацнуть» </a:t>
            </a:r>
          </a:p>
          <a:p>
            <a:r>
              <a:rPr lang="en-US" dirty="0"/>
              <a:t>Link — </a:t>
            </a:r>
            <a:r>
              <a:rPr lang="ru-RU" dirty="0"/>
              <a:t>«Скидка»</a:t>
            </a:r>
            <a:r>
              <a:rPr lang="en-US" dirty="0"/>
              <a:t>, </a:t>
            </a:r>
            <a:r>
              <a:rPr lang="ru-RU" dirty="0"/>
              <a:t>«</a:t>
            </a:r>
            <a:r>
              <a:rPr lang="ru-RU" dirty="0" err="1"/>
              <a:t>Линк</a:t>
            </a:r>
            <a:r>
              <a:rPr lang="ru-RU" dirty="0"/>
              <a:t>»</a:t>
            </a:r>
          </a:p>
          <a:p>
            <a:r>
              <a:rPr lang="en-US" dirty="0"/>
              <a:t>Pop-up window — </a:t>
            </a:r>
            <a:r>
              <a:rPr lang="ru-RU" dirty="0"/>
              <a:t>«Выпадающее окошко» </a:t>
            </a:r>
          </a:p>
          <a:p>
            <a:r>
              <a:rPr lang="en-US" dirty="0"/>
              <a:t>Download — </a:t>
            </a:r>
            <a:r>
              <a:rPr lang="ru-RU" dirty="0"/>
              <a:t>«Закачать»</a:t>
            </a:r>
            <a:r>
              <a:rPr lang="en-US" dirty="0"/>
              <a:t>, </a:t>
            </a:r>
            <a:r>
              <a:rPr lang="ru-RU" dirty="0"/>
              <a:t>«Скачать» </a:t>
            </a:r>
          </a:p>
          <a:p>
            <a:r>
              <a:rPr lang="en-US" dirty="0"/>
              <a:t>Account — </a:t>
            </a:r>
            <a:r>
              <a:rPr lang="ru-RU" dirty="0"/>
              <a:t>«</a:t>
            </a:r>
            <a:r>
              <a:rPr lang="ru-RU" dirty="0" err="1"/>
              <a:t>Акаунт</a:t>
            </a:r>
            <a:r>
              <a:rPr lang="ru-RU" dirty="0"/>
              <a:t>», «Аккаунт», «</a:t>
            </a:r>
            <a:r>
              <a:rPr lang="ru-RU" dirty="0" err="1"/>
              <a:t>экаунт</a:t>
            </a:r>
            <a:r>
              <a:rPr lang="ru-RU" dirty="0"/>
              <a:t>» </a:t>
            </a:r>
          </a:p>
          <a:p>
            <a:r>
              <a:rPr lang="en-US" dirty="0"/>
              <a:t>Playlist — </a:t>
            </a:r>
            <a:r>
              <a:rPr lang="ru-RU" dirty="0"/>
              <a:t>«</a:t>
            </a:r>
            <a:r>
              <a:rPr lang="ru-RU" dirty="0" err="1"/>
              <a:t>Плейлист</a:t>
            </a:r>
            <a:r>
              <a:rPr lang="ru-RU" dirty="0"/>
              <a:t>»</a:t>
            </a:r>
          </a:p>
          <a:p>
            <a:r>
              <a:rPr lang="en-US" dirty="0"/>
              <a:t>Email — </a:t>
            </a:r>
            <a:r>
              <a:rPr lang="ru-RU" dirty="0"/>
              <a:t>«Э-мейл», «Мейл», «Э-почта»</a:t>
            </a:r>
          </a:p>
        </p:txBody>
      </p:sp>
    </p:spTree>
    <p:extLst>
      <p:ext uri="{BB962C8B-B14F-4D97-AF65-F5344CB8AC3E}">
        <p14:creationId xmlns:p14="http://schemas.microsoft.com/office/powerpoint/2010/main" val="12769405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Примеры правильного перевода основных терминов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Mouse — </a:t>
            </a:r>
            <a:r>
              <a:rPr lang="ru-RU" dirty="0"/>
              <a:t>«Мышь» </a:t>
            </a:r>
          </a:p>
          <a:p>
            <a:r>
              <a:rPr lang="en-US" dirty="0"/>
              <a:t>Click —</a:t>
            </a:r>
            <a:r>
              <a:rPr lang="ru-RU" dirty="0"/>
              <a:t> «Щелкнуть» </a:t>
            </a:r>
          </a:p>
          <a:p>
            <a:r>
              <a:rPr lang="en-US" dirty="0"/>
              <a:t>Link — </a:t>
            </a:r>
            <a:r>
              <a:rPr lang="ru-RU" dirty="0"/>
              <a:t>«Ссылка»</a:t>
            </a:r>
          </a:p>
          <a:p>
            <a:r>
              <a:rPr lang="en-US" dirty="0"/>
              <a:t>Pop-up window — </a:t>
            </a:r>
            <a:r>
              <a:rPr lang="ru-RU" dirty="0"/>
              <a:t>«Всплывающее окно» </a:t>
            </a:r>
          </a:p>
          <a:p>
            <a:r>
              <a:rPr lang="en-US" dirty="0"/>
              <a:t>Download — </a:t>
            </a:r>
            <a:r>
              <a:rPr lang="ru-RU" dirty="0"/>
              <a:t>«Загрузить» </a:t>
            </a:r>
          </a:p>
          <a:p>
            <a:r>
              <a:rPr lang="en-US" dirty="0"/>
              <a:t>Account — </a:t>
            </a:r>
            <a:r>
              <a:rPr lang="ru-RU" dirty="0"/>
              <a:t>«Учетная запись» </a:t>
            </a:r>
          </a:p>
          <a:p>
            <a:r>
              <a:rPr lang="en-US" dirty="0"/>
              <a:t>Playlist — </a:t>
            </a:r>
            <a:r>
              <a:rPr lang="ru-RU" dirty="0"/>
              <a:t>«Список воспроизведения»</a:t>
            </a:r>
          </a:p>
          <a:p>
            <a:r>
              <a:rPr lang="en-US" dirty="0"/>
              <a:t>Email — </a:t>
            </a:r>
            <a:r>
              <a:rPr lang="ru-RU" dirty="0"/>
              <a:t>«Электронная почта» («Эл. почта»)</a:t>
            </a:r>
          </a:p>
        </p:txBody>
      </p:sp>
    </p:spTree>
    <p:extLst>
      <p:ext uri="{BB962C8B-B14F-4D97-AF65-F5344CB8AC3E}">
        <p14:creationId xmlns:p14="http://schemas.microsoft.com/office/powerpoint/2010/main" val="35460904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Пример перевода без учета контекста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7" name="Picture 3" descr="C:\Users\Катя\Desktop\Рисунок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256" y="2146052"/>
            <a:ext cx="8208912" cy="3486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5210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Пример перевода без учета контекста</a:t>
            </a:r>
          </a:p>
        </p:txBody>
      </p:sp>
      <p:pic>
        <p:nvPicPr>
          <p:cNvPr id="2050" name="Picture 2" descr="C:\Users\Катя\Desktop\Рисунок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647" y="2171700"/>
            <a:ext cx="7895005" cy="3475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94244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Пример неправильной локализации валюты</a:t>
            </a:r>
          </a:p>
        </p:txBody>
      </p:sp>
      <p:pic>
        <p:nvPicPr>
          <p:cNvPr id="3074" name="Picture 2" descr="C:\Users\Катя\Desktop\Рисунок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136" y="2905508"/>
            <a:ext cx="7666385" cy="2911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60264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Пример для разбора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English: </a:t>
            </a:r>
            <a:r>
              <a:rPr lang="ru-RU" i="1" dirty="0" err="1"/>
              <a:t>Your</a:t>
            </a:r>
            <a:r>
              <a:rPr lang="ru-RU" i="1" dirty="0"/>
              <a:t> </a:t>
            </a:r>
            <a:r>
              <a:rPr lang="ru-RU" i="1" dirty="0" err="1"/>
              <a:t>share</a:t>
            </a:r>
            <a:r>
              <a:rPr lang="ru-RU" i="1" dirty="0"/>
              <a:t> </a:t>
            </a:r>
            <a:r>
              <a:rPr lang="ru-RU" i="1" dirty="0" err="1"/>
              <a:t>posted</a:t>
            </a:r>
            <a:r>
              <a:rPr lang="ru-RU" i="1" dirty="0"/>
              <a:t> </a:t>
            </a:r>
            <a:r>
              <a:rPr lang="ru-RU" i="1" dirty="0" err="1"/>
              <a:t>to</a:t>
            </a:r>
            <a:r>
              <a:rPr lang="ru-RU" i="1" dirty="0"/>
              <a:t> </a:t>
            </a:r>
            <a:r>
              <a:rPr lang="ru-RU" i="1" dirty="0" err="1"/>
              <a:t>your</a:t>
            </a:r>
            <a:r>
              <a:rPr lang="ru-RU" i="1" dirty="0"/>
              <a:t> </a:t>
            </a:r>
            <a:r>
              <a:rPr lang="ru-RU" i="1" dirty="0" err="1"/>
              <a:t>news</a:t>
            </a:r>
            <a:r>
              <a:rPr lang="ru-RU" i="1" dirty="0"/>
              <a:t> </a:t>
            </a:r>
            <a:r>
              <a:rPr lang="ru-RU" i="1" dirty="0" err="1"/>
              <a:t>feed</a:t>
            </a:r>
            <a:r>
              <a:rPr lang="ru-RU" i="1" dirty="0"/>
              <a:t>. </a:t>
            </a:r>
            <a:endParaRPr lang="en-US" i="1" dirty="0"/>
          </a:p>
          <a:p>
            <a:pPr marL="0" indent="0">
              <a:buNone/>
            </a:pPr>
            <a:r>
              <a:rPr lang="ru-RU" dirty="0"/>
              <a:t>Предложенный вариант:  </a:t>
            </a:r>
            <a:r>
              <a:rPr lang="ru-RU" i="1" dirty="0"/>
              <a:t>То, чем Вы поделились, размещено в Вашей новостной ленте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647381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Примеры тегов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&lt;</a:t>
            </a:r>
            <a:r>
              <a:rPr lang="ru-RU" dirty="0" err="1"/>
              <a:t>strong</a:t>
            </a:r>
            <a:r>
              <a:rPr lang="ru-RU" dirty="0"/>
              <a:t>&gt;</a:t>
            </a:r>
          </a:p>
          <a:p>
            <a:r>
              <a:rPr lang="en-US" dirty="0"/>
              <a:t>&lt;</a:t>
            </a:r>
            <a:r>
              <a:rPr lang="en-US" dirty="0" err="1"/>
              <a:t>img</a:t>
            </a:r>
            <a:r>
              <a:rPr lang="en-US" dirty="0"/>
              <a:t>&gt;</a:t>
            </a:r>
            <a:endParaRPr lang="ru-RU" dirty="0"/>
          </a:p>
          <a:p>
            <a:r>
              <a:rPr lang="ru-RU" dirty="0"/>
              <a:t>&lt;</a:t>
            </a:r>
            <a:r>
              <a:rPr lang="en-US" dirty="0"/>
              <a:t>b&gt;</a:t>
            </a:r>
            <a:r>
              <a:rPr lang="ru-RU" dirty="0"/>
              <a:t>&lt;/</a:t>
            </a:r>
            <a:r>
              <a:rPr lang="en-US" dirty="0"/>
              <a:t>b</a:t>
            </a:r>
            <a:r>
              <a:rPr lang="ru-RU" dirty="0"/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34364788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Теги и их обозначение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&lt;! &gt; — Добавляет комментарии к коду для веб-разработчиков. </a:t>
            </a:r>
          </a:p>
          <a:p>
            <a:r>
              <a:rPr lang="en-US" dirty="0"/>
              <a:t>English</a:t>
            </a:r>
            <a:r>
              <a:rPr lang="ru-RU" dirty="0"/>
              <a:t>: &lt;! </a:t>
            </a:r>
            <a:r>
              <a:rPr lang="en-US" dirty="0"/>
              <a:t>This is a part of menu</a:t>
            </a:r>
            <a:r>
              <a:rPr lang="ru-RU" dirty="0"/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1154558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Теги и их обозначение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Теги форматирования текста</a:t>
            </a:r>
          </a:p>
          <a:p>
            <a:r>
              <a:rPr lang="ru-RU" dirty="0"/>
              <a:t>&lt;b&gt; — Задает полужирное начертание отрывка текста.</a:t>
            </a:r>
          </a:p>
          <a:p>
            <a:r>
              <a:rPr lang="ru-RU" dirty="0"/>
              <a:t>&lt;i&gt; — Выделяет отрывок текста курсивом.</a:t>
            </a:r>
          </a:p>
          <a:p>
            <a:r>
              <a:rPr lang="ru-RU" dirty="0"/>
              <a:t>&lt;u&gt; — Выделяет отрывок текста подчёркиванием.</a:t>
            </a:r>
          </a:p>
          <a:p>
            <a:r>
              <a:rPr lang="ru-RU" dirty="0"/>
              <a:t>&lt;</a:t>
            </a:r>
            <a:r>
              <a:rPr lang="ru-RU" dirty="0" err="1"/>
              <a:t>em</a:t>
            </a:r>
            <a:r>
              <a:rPr lang="ru-RU" dirty="0"/>
              <a:t>&gt; — Предназначен для акцентирования текста. Браузеры отображают такой текст курсивным начертанием.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263797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131737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/>
              <a:t>Примеры использования тегов форматирования текста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14400" y="1628800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&lt;b&gt;Foreign accent is a sign of bravery</a:t>
            </a:r>
            <a:r>
              <a:rPr lang="ru-RU" dirty="0"/>
              <a:t>&lt;/</a:t>
            </a:r>
            <a:r>
              <a:rPr lang="en-US" dirty="0"/>
              <a:t>b&gt;</a:t>
            </a:r>
            <a:r>
              <a:rPr lang="ru-RU" dirty="0"/>
              <a:t> </a:t>
            </a:r>
            <a:r>
              <a:rPr lang="en-US" b="1" dirty="0"/>
              <a:t>Foreign accent is a sign of bravery</a:t>
            </a:r>
            <a:endParaRPr lang="ru-RU" b="1" dirty="0"/>
          </a:p>
          <a:p>
            <a:pPr marL="0" indent="0">
              <a:buNone/>
            </a:pPr>
            <a:r>
              <a:rPr lang="en-US" dirty="0"/>
              <a:t>&lt;i&gt;Foreign accent</a:t>
            </a:r>
            <a:r>
              <a:rPr lang="ru-RU" dirty="0"/>
              <a:t>&lt;/</a:t>
            </a:r>
            <a:r>
              <a:rPr lang="en-US" dirty="0"/>
              <a:t>i&gt; is a sign of bravery</a:t>
            </a:r>
          </a:p>
          <a:p>
            <a:pPr marL="0" indent="0">
              <a:buNone/>
            </a:pPr>
            <a:r>
              <a:rPr lang="en-US" i="1" dirty="0"/>
              <a:t>Foreign accent </a:t>
            </a:r>
            <a:r>
              <a:rPr lang="en-US" dirty="0"/>
              <a:t>is a sign of bravery</a:t>
            </a:r>
          </a:p>
          <a:p>
            <a:pPr marL="0" indent="0">
              <a:buNone/>
            </a:pPr>
            <a:r>
              <a:rPr lang="en-US" dirty="0"/>
              <a:t>&lt;u&gt;Foreign accent is a sign of bravery</a:t>
            </a:r>
            <a:r>
              <a:rPr lang="ru-RU" dirty="0"/>
              <a:t>&lt;/</a:t>
            </a:r>
            <a:r>
              <a:rPr lang="en-US" dirty="0"/>
              <a:t>u&gt;</a:t>
            </a:r>
          </a:p>
          <a:p>
            <a:pPr marL="0" indent="0">
              <a:buNone/>
            </a:pPr>
            <a:r>
              <a:rPr lang="en-US" u="sng" dirty="0"/>
              <a:t>Foreign accent is a sign of bravery</a:t>
            </a:r>
          </a:p>
          <a:p>
            <a:pPr marL="0" indent="0">
              <a:buNone/>
            </a:pPr>
            <a:r>
              <a:rPr lang="en-US" dirty="0"/>
              <a:t>&lt;</a:t>
            </a:r>
            <a:r>
              <a:rPr lang="en-US" dirty="0" err="1"/>
              <a:t>em</a:t>
            </a:r>
            <a:r>
              <a:rPr lang="en-US" dirty="0"/>
              <a:t>&gt;Foreign accent is a sign of bravery</a:t>
            </a:r>
            <a:r>
              <a:rPr lang="ru-RU" dirty="0"/>
              <a:t>&lt;/</a:t>
            </a:r>
            <a:r>
              <a:rPr lang="en-US" dirty="0" err="1"/>
              <a:t>em</a:t>
            </a:r>
            <a:r>
              <a:rPr lang="en-US" dirty="0"/>
              <a:t>&gt;</a:t>
            </a:r>
          </a:p>
          <a:p>
            <a:pPr marL="0" indent="0">
              <a:buNone/>
            </a:pPr>
            <a:r>
              <a:rPr lang="en-US" i="1" dirty="0"/>
              <a:t>Foreign accent is a sign of bravery</a:t>
            </a:r>
          </a:p>
          <a:p>
            <a:pPr marL="0" indent="0">
              <a:buNone/>
            </a:pPr>
            <a:endParaRPr lang="ru-RU" b="1" u="sng" dirty="0"/>
          </a:p>
        </p:txBody>
      </p:sp>
    </p:spTree>
    <p:extLst>
      <p:ext uri="{BB962C8B-B14F-4D97-AF65-F5344CB8AC3E}">
        <p14:creationId xmlns:p14="http://schemas.microsoft.com/office/powerpoint/2010/main" val="35536762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Теги и их обозначение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/>
              <a:t>Теги разметки текста</a:t>
            </a:r>
          </a:p>
          <a:p>
            <a:r>
              <a:rPr lang="ru-RU" dirty="0"/>
              <a:t>&lt;p&gt; — определяет параграф (абзац) текста.</a:t>
            </a:r>
          </a:p>
          <a:p>
            <a:r>
              <a:rPr lang="ru-RU" dirty="0"/>
              <a:t>&lt;br&gt; — устанавливает перевод строки в том месте, где этот тег находится. </a:t>
            </a:r>
          </a:p>
          <a:p>
            <a:r>
              <a:rPr lang="ru-RU" dirty="0"/>
              <a:t>&lt;h1&gt;,...,&lt;h6&gt; — определяют текстовые заголовки разного уровня.</a:t>
            </a:r>
          </a:p>
          <a:p>
            <a:r>
              <a:rPr lang="ru-RU" dirty="0"/>
              <a:t>&lt;</a:t>
            </a:r>
            <a:r>
              <a:rPr lang="ru-RU" dirty="0" err="1"/>
              <a:t>ol</a:t>
            </a:r>
            <a:r>
              <a:rPr lang="ru-RU" dirty="0"/>
              <a:t>&gt; — устанавливает нумерованный список.</a:t>
            </a:r>
          </a:p>
          <a:p>
            <a:r>
              <a:rPr lang="ru-RU" dirty="0"/>
              <a:t>&lt;</a:t>
            </a:r>
            <a:r>
              <a:rPr lang="ru-RU" dirty="0" err="1"/>
              <a:t>ul</a:t>
            </a:r>
            <a:r>
              <a:rPr lang="ru-RU" dirty="0"/>
              <a:t>&gt; — устанавливает маркированный список.</a:t>
            </a:r>
          </a:p>
          <a:p>
            <a:r>
              <a:rPr lang="ru-RU" dirty="0"/>
              <a:t>&lt;li&gt;</a:t>
            </a:r>
            <a:r>
              <a:rPr lang="en-US" dirty="0"/>
              <a:t> — </a:t>
            </a:r>
            <a:r>
              <a:rPr lang="ru-RU" dirty="0"/>
              <a:t>определяет отдельный элемент списка</a:t>
            </a:r>
          </a:p>
          <a:p>
            <a:r>
              <a:rPr lang="ru-RU" dirty="0"/>
              <a:t> &lt;</a:t>
            </a:r>
            <a:r>
              <a:rPr lang="en-US" dirty="0" err="1"/>
              <a:t>img</a:t>
            </a:r>
            <a:r>
              <a:rPr lang="ru-RU" dirty="0"/>
              <a:t>&gt; — предназначен для отображения на веб-странице изображений.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775097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Примеры использования тегов разметки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/>
              <a:t>&lt;p&gt; </a:t>
            </a:r>
            <a:r>
              <a:rPr lang="en-US" dirty="0"/>
              <a:t>Translation is like a woman. If it is beautiful, it is not faithful. If it is faithful, it is most certainly not beautiful</a:t>
            </a:r>
            <a:r>
              <a:rPr lang="ru-RU" dirty="0"/>
              <a:t> &lt;</a:t>
            </a:r>
            <a:r>
              <a:rPr lang="en-US" dirty="0"/>
              <a:t>/</a:t>
            </a:r>
            <a:r>
              <a:rPr lang="ru-RU" dirty="0"/>
              <a:t>p&gt; 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	Translation is like a woman. If it is beautiful, it is not faithful. If it is faithful, it is most certainly not beautiful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Translation is like a woman. </a:t>
            </a:r>
            <a:r>
              <a:rPr lang="ru-RU" dirty="0"/>
              <a:t>&lt;br&gt; </a:t>
            </a:r>
            <a:r>
              <a:rPr lang="en-US" dirty="0"/>
              <a:t>If it is beautiful, it is not faithful. </a:t>
            </a:r>
            <a:r>
              <a:rPr lang="ru-RU" dirty="0"/>
              <a:t>&lt;br&gt; </a:t>
            </a:r>
            <a:r>
              <a:rPr lang="en-US" dirty="0"/>
              <a:t>If it is faithful, it is most certainly not beautiful</a:t>
            </a:r>
          </a:p>
          <a:p>
            <a:pPr marL="0" indent="0">
              <a:buNone/>
            </a:pPr>
            <a:r>
              <a:rPr lang="en-US" dirty="0"/>
              <a:t>Translation is like a woman. </a:t>
            </a:r>
          </a:p>
          <a:p>
            <a:pPr marL="0" indent="0">
              <a:buNone/>
            </a:pPr>
            <a:r>
              <a:rPr lang="en-US" dirty="0"/>
              <a:t>If it is beautiful, it is not faithful. </a:t>
            </a:r>
          </a:p>
          <a:p>
            <a:pPr marL="0" indent="0">
              <a:buNone/>
            </a:pPr>
            <a:r>
              <a:rPr lang="en-US" dirty="0"/>
              <a:t>If it is faithful, it is most certainly not beautiful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767123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1550" y="620688"/>
            <a:ext cx="7200900" cy="3581400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ru-RU" sz="6400" dirty="0"/>
              <a:t>&lt;</a:t>
            </a:r>
            <a:r>
              <a:rPr lang="en-US" sz="6400" dirty="0"/>
              <a:t>h1</a:t>
            </a:r>
            <a:r>
              <a:rPr lang="ru-RU" sz="6400" dirty="0"/>
              <a:t>&gt; </a:t>
            </a:r>
            <a:r>
              <a:rPr lang="en-US" sz="6400" dirty="0"/>
              <a:t>Translation is like a woman.</a:t>
            </a:r>
            <a:r>
              <a:rPr lang="ru-RU" sz="6400" dirty="0"/>
              <a:t>&lt;</a:t>
            </a:r>
            <a:r>
              <a:rPr lang="en-US" sz="6400" dirty="0"/>
              <a:t>/h1</a:t>
            </a:r>
            <a:r>
              <a:rPr lang="ru-RU" sz="6400" dirty="0"/>
              <a:t>&gt; </a:t>
            </a:r>
            <a:r>
              <a:rPr lang="en-US" sz="6400" dirty="0"/>
              <a:t>If it is beautiful, it is not faithful. If it is faithful, it is most certainly not beautiful</a:t>
            </a:r>
          </a:p>
          <a:p>
            <a:endParaRPr lang="en-US" sz="6400" dirty="0"/>
          </a:p>
          <a:p>
            <a:pPr marL="0" indent="0">
              <a:buNone/>
            </a:pPr>
            <a:r>
              <a:rPr lang="en-US" sz="6400" b="1" dirty="0"/>
              <a:t>Translation is like a woman. </a:t>
            </a:r>
          </a:p>
          <a:p>
            <a:pPr marL="0" indent="0">
              <a:buNone/>
            </a:pPr>
            <a:r>
              <a:rPr lang="en-US" sz="6400" dirty="0"/>
              <a:t>If it is beautiful, it is not faithful. If it is faithful, it is most certainly not beautiful</a:t>
            </a:r>
          </a:p>
          <a:p>
            <a:pPr marL="0" indent="0">
              <a:buNone/>
            </a:pPr>
            <a:endParaRPr lang="en-US" sz="6400" dirty="0"/>
          </a:p>
          <a:p>
            <a:pPr marL="0" indent="0">
              <a:buNone/>
            </a:pPr>
            <a:r>
              <a:rPr lang="ru-RU" sz="6400" dirty="0"/>
              <a:t>&lt;</a:t>
            </a:r>
            <a:r>
              <a:rPr lang="ru-RU" sz="6400" dirty="0" err="1"/>
              <a:t>ol</a:t>
            </a:r>
            <a:r>
              <a:rPr lang="ru-RU" sz="6400" dirty="0"/>
              <a:t>&gt;</a:t>
            </a:r>
            <a:endParaRPr lang="en-US" sz="6400" dirty="0"/>
          </a:p>
          <a:p>
            <a:pPr marL="0" indent="0">
              <a:buNone/>
            </a:pPr>
            <a:r>
              <a:rPr lang="en-US" sz="6400" dirty="0"/>
              <a:t>&lt;li&gt;Translation is like a woman. &lt;/li&gt; </a:t>
            </a:r>
          </a:p>
          <a:p>
            <a:pPr marL="0" indent="0">
              <a:buNone/>
            </a:pPr>
            <a:r>
              <a:rPr lang="en-US" sz="6400" dirty="0"/>
              <a:t>&lt;li&gt;If it is beautiful, it is not faithful. &lt;/li&gt; </a:t>
            </a:r>
          </a:p>
          <a:p>
            <a:pPr marL="0" indent="0">
              <a:buNone/>
            </a:pPr>
            <a:r>
              <a:rPr lang="en-US" sz="6400" dirty="0"/>
              <a:t>&lt;li&gt;If it is faithful, it is most certainly not beautiful</a:t>
            </a:r>
            <a:r>
              <a:rPr lang="ru-RU" sz="6400" dirty="0"/>
              <a:t> </a:t>
            </a:r>
            <a:r>
              <a:rPr lang="en-US" sz="6400" dirty="0"/>
              <a:t>&lt;/li&gt;</a:t>
            </a:r>
          </a:p>
          <a:p>
            <a:pPr marL="0" indent="0">
              <a:buNone/>
            </a:pPr>
            <a:r>
              <a:rPr lang="ru-RU" sz="6400" dirty="0"/>
              <a:t>&lt;</a:t>
            </a:r>
            <a:r>
              <a:rPr lang="en-US" sz="6400" dirty="0"/>
              <a:t>/</a:t>
            </a:r>
            <a:r>
              <a:rPr lang="ru-RU" sz="6400" dirty="0" err="1"/>
              <a:t>ol</a:t>
            </a:r>
            <a:r>
              <a:rPr lang="ru-RU" sz="6400" dirty="0"/>
              <a:t>&gt;</a:t>
            </a:r>
            <a:endParaRPr lang="en-US" sz="6400" dirty="0"/>
          </a:p>
          <a:p>
            <a:pPr marL="0" indent="0">
              <a:buNone/>
            </a:pPr>
            <a:endParaRPr lang="en-US" sz="6400" dirty="0"/>
          </a:p>
          <a:p>
            <a:pPr marL="0" indent="0">
              <a:buNone/>
            </a:pPr>
            <a:r>
              <a:rPr lang="en-US" sz="6400" dirty="0"/>
              <a:t>1. Translation is like a woman. </a:t>
            </a:r>
          </a:p>
          <a:p>
            <a:pPr marL="0" indent="0">
              <a:buNone/>
            </a:pPr>
            <a:r>
              <a:rPr lang="en-US" sz="6400" dirty="0"/>
              <a:t>2. If it is beautiful, it is not faithful. </a:t>
            </a:r>
          </a:p>
          <a:p>
            <a:pPr marL="0" indent="0">
              <a:buNone/>
            </a:pPr>
            <a:r>
              <a:rPr lang="en-US" sz="6400" dirty="0"/>
              <a:t>3. If it is faithful, it is most certainly not beautiful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1649053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Пример тега </a:t>
            </a:r>
            <a:r>
              <a:rPr lang="en-US" dirty="0"/>
              <a:t>&lt;</a:t>
            </a:r>
            <a:r>
              <a:rPr lang="en-US" dirty="0" err="1"/>
              <a:t>img</a:t>
            </a:r>
            <a:r>
              <a:rPr lang="en-US" dirty="0"/>
              <a:t>&gt;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&lt;p&gt;&lt;a </a:t>
            </a:r>
            <a:r>
              <a:rPr lang="en-US" dirty="0" err="1"/>
              <a:t>href</a:t>
            </a:r>
            <a:r>
              <a:rPr lang="en-US" dirty="0"/>
              <a:t>="/</a:t>
            </a:r>
            <a:r>
              <a:rPr lang="en-US" dirty="0" err="1"/>
              <a:t>index.php</a:t>
            </a:r>
            <a:r>
              <a:rPr lang="en-US" dirty="0"/>
              <a:t>"&gt;&lt;</a:t>
            </a:r>
            <a:r>
              <a:rPr lang="en-US" dirty="0" err="1"/>
              <a:t>img</a:t>
            </a:r>
            <a:r>
              <a:rPr lang="en-US" dirty="0"/>
              <a:t> </a:t>
            </a:r>
            <a:r>
              <a:rPr lang="en-US" dirty="0" err="1"/>
              <a:t>src</a:t>
            </a:r>
            <a:r>
              <a:rPr lang="en-US" dirty="0"/>
              <a:t>="images/home.png" alt="home"&gt;&lt;/a&gt;&lt;/p&gt;</a:t>
            </a:r>
          </a:p>
          <a:p>
            <a:r>
              <a:rPr lang="en-US" dirty="0"/>
              <a:t>&lt;p&gt;&lt;a </a:t>
            </a:r>
            <a:r>
              <a:rPr lang="en-US" dirty="0" err="1"/>
              <a:t>href</a:t>
            </a:r>
            <a:r>
              <a:rPr lang="en-US" dirty="0"/>
              <a:t>="/</a:t>
            </a:r>
            <a:r>
              <a:rPr lang="en-US" dirty="0" err="1"/>
              <a:t>index.php</a:t>
            </a:r>
            <a:r>
              <a:rPr lang="en-US" dirty="0"/>
              <a:t>"&gt;&lt;</a:t>
            </a:r>
            <a:r>
              <a:rPr lang="en-US" dirty="0" err="1"/>
              <a:t>img</a:t>
            </a:r>
            <a:r>
              <a:rPr lang="en-US" dirty="0"/>
              <a:t> </a:t>
            </a:r>
            <a:r>
              <a:rPr lang="en-US" dirty="0" err="1"/>
              <a:t>src</a:t>
            </a:r>
            <a:r>
              <a:rPr lang="en-US" dirty="0"/>
              <a:t>="images/home.png" alt=“</a:t>
            </a:r>
            <a:r>
              <a:rPr lang="ru-RU" dirty="0"/>
              <a:t>Главная</a:t>
            </a:r>
            <a:r>
              <a:rPr lang="en-US" dirty="0"/>
              <a:t>"&gt;&lt;/a&gt;&lt;/p&gt;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9239099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Структура </a:t>
            </a:r>
            <a:r>
              <a:rPr lang="ru-RU" dirty="0" err="1"/>
              <a:t>метатегов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&lt;</a:t>
            </a:r>
            <a:r>
              <a:rPr lang="en-US" b="1" dirty="0"/>
              <a:t>meta</a:t>
            </a:r>
            <a:r>
              <a:rPr lang="en-US" dirty="0"/>
              <a:t> name="</a:t>
            </a:r>
            <a:r>
              <a:rPr lang="en-US" dirty="0" err="1"/>
              <a:t>tagtype</a:t>
            </a:r>
            <a:r>
              <a:rPr lang="en-US" dirty="0"/>
              <a:t>" content="Content" /&gt;</a:t>
            </a: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5379726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Наиболее часто используемые </a:t>
            </a:r>
            <a:r>
              <a:rPr lang="ru-RU" dirty="0" err="1"/>
              <a:t>метатеги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&lt;</a:t>
            </a:r>
            <a:r>
              <a:rPr lang="en-US" b="1" dirty="0"/>
              <a:t>meta</a:t>
            </a:r>
            <a:r>
              <a:rPr lang="en-US" dirty="0"/>
              <a:t> name="author" content=«</a:t>
            </a:r>
            <a:r>
              <a:rPr lang="ru-RU" dirty="0"/>
              <a:t>Антон Чехов</a:t>
            </a:r>
            <a:r>
              <a:rPr lang="en-US" dirty="0"/>
              <a:t>" /&gt;</a:t>
            </a:r>
            <a:endParaRPr lang="ru-RU" dirty="0"/>
          </a:p>
          <a:p>
            <a:r>
              <a:rPr lang="en-US" dirty="0"/>
              <a:t>&lt;</a:t>
            </a:r>
            <a:r>
              <a:rPr lang="en-US" b="1" dirty="0"/>
              <a:t>meta</a:t>
            </a:r>
            <a:r>
              <a:rPr lang="en-US" dirty="0"/>
              <a:t> name="copyright" </a:t>
            </a:r>
            <a:r>
              <a:rPr lang="en-US" dirty="0" err="1"/>
              <a:t>lang</a:t>
            </a:r>
            <a:r>
              <a:rPr lang="en-US" dirty="0"/>
              <a:t>="</a:t>
            </a:r>
            <a:r>
              <a:rPr lang="en-US" dirty="0" err="1"/>
              <a:t>ru</a:t>
            </a:r>
            <a:r>
              <a:rPr lang="en-US" dirty="0"/>
              <a:t>" content="</a:t>
            </a:r>
            <a:r>
              <a:rPr lang="ru-RU" dirty="0"/>
              <a:t>ПБОЮЛ Антон Чехов</a:t>
            </a:r>
            <a:r>
              <a:rPr lang="en-US" dirty="0"/>
              <a:t>" /&gt;</a:t>
            </a:r>
            <a:endParaRPr lang="ru-RU" dirty="0"/>
          </a:p>
          <a:p>
            <a:r>
              <a:rPr lang="en-US" dirty="0"/>
              <a:t>&lt;</a:t>
            </a:r>
            <a:r>
              <a:rPr lang="en-US" b="1" dirty="0"/>
              <a:t>meta</a:t>
            </a:r>
            <a:r>
              <a:rPr lang="en-US" dirty="0"/>
              <a:t> name="description" content="</a:t>
            </a:r>
            <a:r>
              <a:rPr lang="ru-RU" dirty="0" err="1"/>
              <a:t>Метатеги</a:t>
            </a:r>
            <a:r>
              <a:rPr lang="ru-RU" dirty="0"/>
              <a:t> в Википедии</a:t>
            </a:r>
            <a:r>
              <a:rPr lang="en-US" dirty="0"/>
              <a:t>" /&gt;</a:t>
            </a:r>
            <a:endParaRPr lang="ru-RU" dirty="0"/>
          </a:p>
          <a:p>
            <a:r>
              <a:rPr lang="en-US" dirty="0"/>
              <a:t>&lt;</a:t>
            </a:r>
            <a:r>
              <a:rPr lang="en-US" b="1" dirty="0"/>
              <a:t>meta</a:t>
            </a:r>
            <a:r>
              <a:rPr lang="en-US" dirty="0"/>
              <a:t> name="keywords" content="</a:t>
            </a:r>
            <a:r>
              <a:rPr lang="ru-RU" dirty="0"/>
              <a:t>Википедия</a:t>
            </a:r>
            <a:r>
              <a:rPr lang="en-US" dirty="0"/>
              <a:t>, </a:t>
            </a:r>
            <a:r>
              <a:rPr lang="ru-RU" dirty="0" err="1"/>
              <a:t>Метатег</a:t>
            </a:r>
            <a:r>
              <a:rPr lang="en-US" dirty="0"/>
              <a:t>, </a:t>
            </a:r>
            <a:r>
              <a:rPr lang="ru-RU" dirty="0"/>
              <a:t>статья</a:t>
            </a:r>
            <a:r>
              <a:rPr lang="en-US" dirty="0"/>
              <a:t>" /&gt;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283880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Пример перевода ключевых слов</a:t>
            </a: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57140691"/>
              </p:ext>
            </p:extLst>
          </p:nvPr>
        </p:nvGraphicFramePr>
        <p:xfrm>
          <a:off x="1443037" y="2201234"/>
          <a:ext cx="6257925" cy="406069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1286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29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+learn +</a:t>
                      </a:r>
                      <a:r>
                        <a:rPr lang="en-US" sz="2000" dirty="0" err="1">
                          <a:effectLst/>
                        </a:rPr>
                        <a:t>english</a:t>
                      </a:r>
                      <a:br>
                        <a:rPr lang="en-US" sz="2000" dirty="0">
                          <a:effectLst/>
                        </a:rPr>
                      </a:br>
                      <a:r>
                        <a:rPr lang="en-US" sz="2000" dirty="0">
                          <a:effectLst/>
                        </a:rPr>
                        <a:t>+</a:t>
                      </a:r>
                      <a:r>
                        <a:rPr lang="en-US" sz="2000" dirty="0" err="1">
                          <a:effectLst/>
                        </a:rPr>
                        <a:t>english</a:t>
                      </a:r>
                      <a:r>
                        <a:rPr lang="en-US" sz="2000" dirty="0">
                          <a:effectLst/>
                        </a:rPr>
                        <a:t> +learning</a:t>
                      </a:r>
                      <a:br>
                        <a:rPr lang="en-US" sz="2000" dirty="0">
                          <a:effectLst/>
                        </a:rPr>
                      </a:br>
                      <a:r>
                        <a:rPr lang="en-US" sz="2000" dirty="0">
                          <a:effectLst/>
                        </a:rPr>
                        <a:t>+improve +</a:t>
                      </a:r>
                      <a:r>
                        <a:rPr lang="en-US" sz="2000" dirty="0" err="1">
                          <a:effectLst/>
                        </a:rPr>
                        <a:t>english</a:t>
                      </a:r>
                      <a:br>
                        <a:rPr lang="en-US" sz="2000" dirty="0">
                          <a:effectLst/>
                        </a:rPr>
                      </a:br>
                      <a:r>
                        <a:rPr lang="en-US" sz="2000" dirty="0">
                          <a:effectLst/>
                        </a:rPr>
                        <a:t>+</a:t>
                      </a:r>
                      <a:r>
                        <a:rPr lang="en-US" sz="2000" dirty="0" err="1">
                          <a:effectLst/>
                        </a:rPr>
                        <a:t>english</a:t>
                      </a:r>
                      <a:r>
                        <a:rPr lang="en-US" sz="2000" dirty="0">
                          <a:effectLst/>
                        </a:rPr>
                        <a:t> +course</a:t>
                      </a:r>
                      <a:br>
                        <a:rPr lang="en-US" sz="2000" dirty="0">
                          <a:effectLst/>
                        </a:rPr>
                      </a:br>
                      <a:r>
                        <a:rPr lang="en-US" sz="2000" dirty="0">
                          <a:effectLst/>
                        </a:rPr>
                        <a:t>+improve +your +</a:t>
                      </a:r>
                      <a:r>
                        <a:rPr lang="en-US" sz="2000" dirty="0" err="1">
                          <a:effectLst/>
                        </a:rPr>
                        <a:t>english</a:t>
                      </a:r>
                      <a:br>
                        <a:rPr lang="en-US" sz="2000" dirty="0">
                          <a:effectLst/>
                        </a:rPr>
                      </a:br>
                      <a:r>
                        <a:rPr lang="en-US" sz="2000" dirty="0">
                          <a:effectLst/>
                        </a:rPr>
                        <a:t>+learn +</a:t>
                      </a:r>
                      <a:r>
                        <a:rPr lang="en-US" sz="2000" dirty="0" err="1">
                          <a:effectLst/>
                        </a:rPr>
                        <a:t>english</a:t>
                      </a:r>
                      <a:r>
                        <a:rPr lang="en-US" sz="2000" dirty="0">
                          <a:effectLst/>
                        </a:rPr>
                        <a:t> +words</a:t>
                      </a:r>
                      <a:br>
                        <a:rPr lang="en-US" sz="2000" dirty="0">
                          <a:effectLst/>
                        </a:rPr>
                      </a:br>
                      <a:r>
                        <a:rPr lang="en-US" sz="2000" dirty="0">
                          <a:effectLst/>
                        </a:rPr>
                        <a:t>+learn +</a:t>
                      </a:r>
                      <a:r>
                        <a:rPr lang="en-US" sz="2000" dirty="0" err="1">
                          <a:effectLst/>
                        </a:rPr>
                        <a:t>english</a:t>
                      </a:r>
                      <a:r>
                        <a:rPr lang="en-US" sz="2000" dirty="0">
                          <a:effectLst/>
                        </a:rPr>
                        <a:t> +vocabulary</a:t>
                      </a:r>
                      <a:r>
                        <a:rPr lang="ru-RU" sz="1800" dirty="0">
                          <a:effectLst/>
                        </a:rPr>
                        <a:t> </a:t>
                      </a:r>
                      <a:r>
                        <a:rPr lang="en-US" sz="20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+учить +английский</a:t>
                      </a:r>
                      <a:br>
                        <a:rPr lang="ru-RU" sz="1800">
                          <a:effectLst/>
                        </a:rPr>
                      </a:br>
                      <a:r>
                        <a:rPr lang="ru-RU" sz="1800">
                          <a:effectLst/>
                        </a:rPr>
                        <a:t>+обучение +английскому </a:t>
                      </a:r>
                      <a:br>
                        <a:rPr lang="ru-RU" sz="1800">
                          <a:effectLst/>
                        </a:rPr>
                      </a:br>
                      <a:r>
                        <a:rPr lang="ru-RU" sz="1800">
                          <a:effectLst/>
                        </a:rPr>
                        <a:t>+выучить +английский</a:t>
                      </a:r>
                      <a:br>
                        <a:rPr lang="ru-RU" sz="1800">
                          <a:effectLst/>
                        </a:rPr>
                      </a:br>
                      <a:r>
                        <a:rPr lang="ru-RU" sz="1800">
                          <a:effectLst/>
                        </a:rPr>
                        <a:t>+курс +английского</a:t>
                      </a:r>
                      <a:br>
                        <a:rPr lang="ru-RU" sz="1800">
                          <a:effectLst/>
                        </a:rPr>
                      </a:br>
                      <a:r>
                        <a:rPr lang="ru-RU" sz="1800">
                          <a:effectLst/>
                        </a:rPr>
                        <a:t>+повысить +уровень +английского</a:t>
                      </a:r>
                      <a:br>
                        <a:rPr lang="ru-RU" sz="1800">
                          <a:effectLst/>
                        </a:rPr>
                      </a:br>
                      <a:r>
                        <a:rPr lang="ru-RU" sz="1800">
                          <a:effectLst/>
                        </a:rPr>
                        <a:t>+выучить +английские +слова</a:t>
                      </a:r>
                      <a:br>
                        <a:rPr lang="ru-RU" sz="1800">
                          <a:effectLst/>
                        </a:rPr>
                      </a:br>
                      <a:r>
                        <a:rPr lang="ru-RU" sz="1800">
                          <a:effectLst/>
                        </a:rPr>
                        <a:t>+увеличить +словарный запас +английский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2000">
                          <a:effectLst/>
                        </a:rPr>
                        <a:t>+english +language +learning</a:t>
                      </a:r>
                      <a:br>
                        <a:rPr lang="en-US" sz="2000">
                          <a:effectLst/>
                        </a:rPr>
                      </a:br>
                      <a:r>
                        <a:rPr lang="en-US" sz="2000">
                          <a:effectLst/>
                        </a:rPr>
                        <a:t>+english +words +learning </a:t>
                      </a:r>
                      <a:endParaRPr lang="ru-RU" sz="1800">
                        <a:effectLst/>
                        <a:latin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+обучение +английскому +языку</a:t>
                      </a:r>
                      <a:br>
                        <a:rPr lang="ru-RU" sz="1800" dirty="0">
                          <a:effectLst/>
                        </a:rPr>
                      </a:br>
                      <a:r>
                        <a:rPr lang="ru-RU" sz="1800" dirty="0">
                          <a:effectLst/>
                        </a:rPr>
                        <a:t>+учить +английские +слова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4127284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1026" name="Picture 2" descr="C:\Users\Катя\Desktop\Рисунок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-1"/>
            <a:ext cx="4016088" cy="5913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645297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Пример для обсуждения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cannot use the vSphere client to edit the settings of virtual machines of version 10 or higher.	</a:t>
            </a:r>
          </a:p>
          <a:p>
            <a:r>
              <a:rPr lang="en-US" dirty="0"/>
              <a:t>Due to some technical issues not able to check app upgrade. </a:t>
            </a:r>
          </a:p>
          <a:p>
            <a:r>
              <a:rPr lang="en-US" dirty="0"/>
              <a:t>Your Password must have at least {0} unique characters.  Please check and try again.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1369592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Пример для обсуждения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&lt;</a:t>
            </a:r>
            <a:r>
              <a:rPr lang="en-US" b="1" dirty="0"/>
              <a:t>meta</a:t>
            </a:r>
            <a:r>
              <a:rPr lang="en-US" dirty="0"/>
              <a:t> name=" keywords " content= " pills, medication, alarm " /&gt;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9320091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2C330727-6EC6-37DB-3FFB-9657B0302B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6600" dirty="0">
                <a:latin typeface="+mj-lt"/>
              </a:rPr>
              <a:t>Вопросы?</a:t>
            </a:r>
          </a:p>
        </p:txBody>
      </p:sp>
    </p:spTree>
    <p:extLst>
      <p:ext uri="{BB962C8B-B14F-4D97-AF65-F5344CB8AC3E}">
        <p14:creationId xmlns:p14="http://schemas.microsoft.com/office/powerpoint/2010/main" val="2494188654"/>
      </p:ext>
    </p:extLst>
  </p:cSld>
  <p:clrMapOvr>
    <a:masterClrMapping/>
  </p:clrMapOvr>
</p:sld>
</file>

<file path=ppt/theme/theme1.xml><?xml version="1.0" encoding="utf-8"?>
<a:theme xmlns:a="http://schemas.openxmlformats.org/drawingml/2006/main" name="Уголки">
  <a:themeElements>
    <a:clrScheme name="Уголки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Уголки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Уголки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5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83237CC4-EAE3-41B0-914C-4726094F54EE}">
  <we:reference id="wa104380050" version="3.1.0.0" store="ru-RU" storeType="OMEX"/>
  <we:alternateReferences>
    <we:reference id="wa104380050" version="3.1.0.0" store="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TM10001105[[fn=Уголки]]</Template>
  <TotalTime>1159</TotalTime>
  <Words>1846</Words>
  <Application>Microsoft Macintosh PowerPoint</Application>
  <PresentationFormat>Экран (4:3)</PresentationFormat>
  <Paragraphs>173</Paragraphs>
  <Slides>34</Slides>
  <Notes>15</Notes>
  <HiddenSlides>1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38" baseType="lpstr">
      <vt:lpstr>Arial</vt:lpstr>
      <vt:lpstr>Calibri</vt:lpstr>
      <vt:lpstr>Franklin Gothic Book</vt:lpstr>
      <vt:lpstr>Уголки</vt:lpstr>
      <vt:lpstr>Локализация веб-сайтов</vt:lpstr>
      <vt:lpstr> Что переводят при локализации веб-сайтов?  </vt:lpstr>
      <vt:lpstr>Транскреация</vt:lpstr>
      <vt:lpstr>Теги</vt:lpstr>
      <vt:lpstr>Примеры тегов</vt:lpstr>
      <vt:lpstr>Пример неудачной локализации  (взят с главной веб-сайта по продаже защитных систем для электроники) </vt:lpstr>
      <vt:lpstr>InVue WS1 retail security for smart watches</vt:lpstr>
      <vt:lpstr>Пример неудачной локализации (взят с главной страницы веб-сайта по продаже защитных систем для электроники) </vt:lpstr>
      <vt:lpstr>Пример неудачной локализации  (взят с главной страницы веб-сайта по продаже защитных систем для электроники) </vt:lpstr>
      <vt:lpstr>Где смотреть ИТ-терминологию? </vt:lpstr>
      <vt:lpstr>InVue Zips Camera</vt:lpstr>
      <vt:lpstr>Пример неудачной локализации  (взят с главной веб-сайта по продаже защитных систем для электроники)</vt:lpstr>
      <vt:lpstr>Примеры просторечий, которых следует избегать при переводе веб-сайтов</vt:lpstr>
      <vt:lpstr>Примеры просторечий, которых следует избегать при переводе веб-сайтов</vt:lpstr>
      <vt:lpstr>Примеры правильного перевода основных терминов</vt:lpstr>
      <vt:lpstr>Пример перевода без учета контекста</vt:lpstr>
      <vt:lpstr>Пример перевода без учета контекста</vt:lpstr>
      <vt:lpstr>Пример неправильной локализации валюты</vt:lpstr>
      <vt:lpstr>Пример для разбора</vt:lpstr>
      <vt:lpstr>Примеры тегов</vt:lpstr>
      <vt:lpstr>Теги и их обозначение</vt:lpstr>
      <vt:lpstr>Теги и их обозначение</vt:lpstr>
      <vt:lpstr>Примеры использования тегов форматирования текста</vt:lpstr>
      <vt:lpstr>Теги и их обозначение</vt:lpstr>
      <vt:lpstr>Примеры использования тегов разметки</vt:lpstr>
      <vt:lpstr>Презентация PowerPoint</vt:lpstr>
      <vt:lpstr>Пример тега &lt;img&gt;</vt:lpstr>
      <vt:lpstr>Структура метатегов</vt:lpstr>
      <vt:lpstr>Наиболее часто используемые метатеги</vt:lpstr>
      <vt:lpstr>Пример перевода ключевых слов</vt:lpstr>
      <vt:lpstr>Презентация PowerPoint</vt:lpstr>
      <vt:lpstr>Пример для обсуждения</vt:lpstr>
      <vt:lpstr>Пример для обсуждения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Вебинар 3</dc:title>
  <dc:creator>Катя</dc:creator>
  <cp:lastModifiedBy>Мария Ружникова</cp:lastModifiedBy>
  <cp:revision>41</cp:revision>
  <dcterms:created xsi:type="dcterms:W3CDTF">2017-01-14T16:09:54Z</dcterms:created>
  <dcterms:modified xsi:type="dcterms:W3CDTF">2022-12-16T08:19:54Z</dcterms:modified>
</cp:coreProperties>
</file>