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4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83" r:id="rId23"/>
    <p:sldId id="277" r:id="rId24"/>
    <p:sldId id="284" r:id="rId25"/>
    <p:sldId id="278" r:id="rId26"/>
    <p:sldId id="279" r:id="rId27"/>
    <p:sldId id="280" r:id="rId28"/>
    <p:sldId id="281" r:id="rId29"/>
    <p:sldId id="282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744"/>
  </p:normalViewPr>
  <p:slideViewPr>
    <p:cSldViewPr snapToGrid="0">
      <p:cViewPr varScale="1">
        <p:scale>
          <a:sx n="116" d="100"/>
          <a:sy n="116" d="100"/>
        </p:scale>
        <p:origin x="9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1B4DA5-7AC8-2C41-B409-7CBB43A1278C}" type="datetimeFigureOut">
              <a:rPr lang="ru-RU" smtClean="0"/>
              <a:t>19.05.2023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054884-5E20-484C-B8E9-3548B84730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785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Взято с Википедии (по </a:t>
            </a:r>
            <a:r>
              <a:rPr lang="ru-RU" dirty="0" err="1"/>
              <a:t>дисс</a:t>
            </a:r>
            <a:r>
              <a:rPr lang="ru-RU" dirty="0"/>
              <a:t>.)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54884-5E20-484C-B8E9-3548B847307B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01351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i="0" dirty="0">
                <a:solidFill>
                  <a:srgbClr val="333333"/>
                </a:solidFill>
                <a:effectLst/>
                <a:latin typeface="YS Text"/>
              </a:rPr>
              <a:t>Неигровой персонаж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, или </a:t>
            </a:r>
            <a:r>
              <a:rPr lang="en-US" b="1" i="0" dirty="0">
                <a:solidFill>
                  <a:srgbClr val="333333"/>
                </a:solidFill>
                <a:effectLst/>
                <a:latin typeface="YS Text"/>
              </a:rPr>
              <a:t>NPC</a:t>
            </a:r>
            <a:r>
              <a:rPr lang="en-US" b="0" i="0" dirty="0">
                <a:solidFill>
                  <a:srgbClr val="333333"/>
                </a:solidFill>
                <a:effectLst/>
                <a:latin typeface="YS Text"/>
              </a:rPr>
              <a:t> (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англ. </a:t>
            </a:r>
            <a:r>
              <a:rPr lang="en-US" b="0" i="0" dirty="0">
                <a:solidFill>
                  <a:srgbClr val="333333"/>
                </a:solidFill>
                <a:effectLst/>
                <a:latin typeface="YS Text"/>
              </a:rPr>
              <a:t>Non-Player Character) — 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персонаж игрового мира, не являющийся протагонистом под управлением игрока. Обычно неигровые персонажи принадлежат мастеру, хотя некоторые системы и игры позволяют или даже побуждают игроков создавать собственных второстепенных персонажей.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54884-5E20-484C-B8E9-3548B847307B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23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Олицетворение</a:t>
            </a:r>
          </a:p>
          <a:p>
            <a:pPr algn="l"/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– это придание явлению или предмету каких-нибудь индивидуальных, точнее, личностных признаков.</a:t>
            </a:r>
          </a:p>
          <a:p>
            <a:pPr algn="l"/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В переводе с греческого олицетворение – это персонификация, то есть наделение неживого предмета или явления человеческими качествами.</a:t>
            </a:r>
          </a:p>
          <a:p>
            <a:pPr algn="l"/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Вместе с этим в литературных словарях олицетворение трактуется как одушевление, что является искажением литературоведческого термина.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54884-5E20-484C-B8E9-3548B847307B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14936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Бриллианты и алмазы не подходит, т.к. в игре это камни разных цветов. Лучший вариант: неограниченное кол-во жизней - это точнее, однако если есть ограничение по символам, можно получите бессмертие (чтобы не было гендерных окончаний «бессмертным, бессмертной»)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54884-5E20-484C-B8E9-3548B847307B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2748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Герои идут мимо плаката для набора в отряд полиции. Здесь есть рекламный слоган и отсылка на рок-группу Полис.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54884-5E20-484C-B8E9-3548B847307B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76407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Персонаж-женщина, которого только что спасли от монстров, эти слова адресованы </a:t>
            </a:r>
            <a:r>
              <a:rPr lang="ru-RU" dirty="0" err="1"/>
              <a:t>гл.герою</a:t>
            </a:r>
            <a:r>
              <a:rPr lang="ru-RU" dirty="0"/>
              <a:t> (игроку). Глупцы! / Дураки! Даже капитан не смог устоять перед моей красотой. Лучше запросить скриншоты как минимум, чтобы посмотреть локацию (средневековье означает определенный стиль речи. Я ведь настоящая красавица, ха-ха! Или хи-хи, в зависимости от озвучки и ситуации.  Кто бы мог подумать, что даже чудища/монстры (запросить заказчика, что предпочтительнее) оценили мою красоту. Вот так сюрприз!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54884-5E20-484C-B8E9-3548B847307B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748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440849-D651-7B9F-FEBE-271DCB0F74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416A6B7-10C3-199C-5C25-9E8D0E0B7D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69E65CF-1FF5-C5FB-6A1E-92007A4E5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239D3-04FB-994B-B2E1-0522E3D4022F}" type="datetimeFigureOut">
              <a:rPr lang="ru-RU" smtClean="0"/>
              <a:t>19.05.2023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85BCEB-BD51-7D3C-1640-058D5D02E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BA806E-56DD-7BCF-948C-D25D4D525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CB6A9-8FA3-084A-93F6-E56414AF56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259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DB6E7D-3AF2-6676-4735-66CAF03C4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9449BF-E863-B219-D7A8-5BDE400BF1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8455B7-BCF5-21FC-F0C8-94CB48EDF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239D3-04FB-994B-B2E1-0522E3D4022F}" type="datetimeFigureOut">
              <a:rPr lang="ru-RU" smtClean="0"/>
              <a:t>19.05.2023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90F9AD-0D23-7A5D-CBA3-C91E78362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1FB4BB-BF8B-AE69-148D-C87A26C1F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CB6A9-8FA3-084A-93F6-E56414AF56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849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D6ABD8-985F-1A5C-5D74-781B5F8E6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5C965D7-BDC8-1BDC-F434-8F385798D3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FB5926-F1F8-4BF5-FCA3-994F195E6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239D3-04FB-994B-B2E1-0522E3D4022F}" type="datetimeFigureOut">
              <a:rPr lang="ru-RU" smtClean="0"/>
              <a:t>19.05.2023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9A062BE-7788-DFFB-02DD-BD8A5165A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B85EB8-81DA-6C97-0FE2-3A11CA91B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CB6A9-8FA3-084A-93F6-E56414AF56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28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8CC9E4-48DA-BAE2-CB6A-DA8BDFFFF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A8DBF9-7531-6AA2-0E60-85ACAA3C5B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42C4CD-7543-D829-C6D8-B26C266D6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64F4F4A-129B-2375-C197-7A436CB6E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239D3-04FB-994B-B2E1-0522E3D4022F}" type="datetimeFigureOut">
              <a:rPr lang="ru-RU" smtClean="0"/>
              <a:t>19.05.2023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E0D4FF7-98B5-5568-FA1B-12796209E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FAF0E33-B979-E869-8B53-D0B4F3A07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CB6A9-8FA3-084A-93F6-E56414AF56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2005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16FD1F-7217-7147-6534-E7C92C89A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5A78D2-BC15-53C2-39C0-D607B5487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AE348E8-3F81-92E2-2BEB-0DD5F17FF6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DE72EF6-6FF1-2B4F-F7FF-5F5549F5C5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96DA7C2-B129-D1A5-76F7-A142074F3B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B393490-C271-A564-6D54-A3B84F82A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239D3-04FB-994B-B2E1-0522E3D4022F}" type="datetimeFigureOut">
              <a:rPr lang="ru-RU" smtClean="0"/>
              <a:t>19.05.2023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5D1529E-F5F6-C54E-003E-E58AA3A3F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4167EC7-7E1D-85E2-C8C0-D230CA7F1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CB6A9-8FA3-084A-93F6-E56414AF56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227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4DD163-4677-DB8E-6E7B-22420283F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91EABCC-89BD-2DE4-521C-FABAD92B6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239D3-04FB-994B-B2E1-0522E3D4022F}" type="datetimeFigureOut">
              <a:rPr lang="ru-RU" smtClean="0"/>
              <a:t>19.05.2023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A302186-8B90-9632-79CB-921150729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2A7F197-CDAA-944A-154C-3F3260285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CB6A9-8FA3-084A-93F6-E56414AF56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3037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FDDBC56-C434-7EFE-23A0-0A5091DAF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239D3-04FB-994B-B2E1-0522E3D4022F}" type="datetimeFigureOut">
              <a:rPr lang="ru-RU" smtClean="0"/>
              <a:t>19.05.2023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E19A841-4B94-58CA-645D-2A1F64F41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66851A4-750E-E80F-8C99-902DED1BE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CB6A9-8FA3-084A-93F6-E56414AF56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9336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1C8C45-C92F-A2B0-6866-1AC51BD10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22EA98-1128-A520-62FC-04826EC7C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27A3D88-BA6F-8246-B0B3-A9CC2F507E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9571BC-25C5-611A-FCD8-13BC52C24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239D3-04FB-994B-B2E1-0522E3D4022F}" type="datetimeFigureOut">
              <a:rPr lang="ru-RU" smtClean="0"/>
              <a:t>19.05.2023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97C3B46-E2F2-389D-871D-D2D1A7762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FB73D8F-087D-45C4-DA8C-54F2549FE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CB6A9-8FA3-084A-93F6-E56414AF56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4508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437E8B-17DB-1135-E2C5-E83ECB22A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2949DA0-6AD3-0FE8-3603-DD59CD66E2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1CCD1C0-F97B-11B7-C95A-B771629B47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027E56D-F21D-BEAF-FF18-E422676EE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239D3-04FB-994B-B2E1-0522E3D4022F}" type="datetimeFigureOut">
              <a:rPr lang="ru-RU" smtClean="0"/>
              <a:t>19.05.2023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064C4EC-4CFB-3556-88FC-5A09A63DF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5AD9260-6611-A54A-785A-2A5D99700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CB6A9-8FA3-084A-93F6-E56414AF56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97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4B0734-B44D-87A8-926F-3CACFF39F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A2CD3B0-5B6D-C1DE-EF77-A2C6178288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603A22-A965-C58C-1AA5-E2C5852E4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239D3-04FB-994B-B2E1-0522E3D4022F}" type="datetimeFigureOut">
              <a:rPr lang="ru-RU" smtClean="0"/>
              <a:t>19.05.2023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697779-08E2-5A05-3352-F3DFB2B4E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A99D9F-2573-D0EE-CBE7-8F91F6548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CB6A9-8FA3-084A-93F6-E56414AF56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4081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169826D-48A7-8214-B68A-AE8179D64A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066F2F0-3B1C-C6C2-CC16-703514E902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E8B6ED-E7A7-40C4-032E-D365B08F8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239D3-04FB-994B-B2E1-0522E3D4022F}" type="datetimeFigureOut">
              <a:rPr lang="ru-RU" smtClean="0"/>
              <a:t>19.05.2023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647B8CA-8F95-89C6-7F2B-0556802C5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0F2364-BBF0-5A99-17CB-F0CA6BADE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CB6A9-8FA3-084A-93F6-E56414AF56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177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192DD6-2C13-643B-3BE8-1B42C2DA0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B901CC7-B30C-498D-14AA-4A327D54CA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9F2361-F335-BCB9-FEEF-F63F4DAE76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9239D3-04FB-994B-B2E1-0522E3D4022F}" type="datetimeFigureOut">
              <a:rPr lang="ru-RU" smtClean="0"/>
              <a:t>19.05.2023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BAE6DF-9C59-0C34-5606-E319AC5F7E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F7902F-5EA2-6D4E-900D-CFF4D3F8A4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CB6A9-8FA3-084A-93F6-E56414AF56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50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new-disser.ru/_avtoreferats/01007512845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hyperlink" Target="https://ru.wikipedia.org/wiki/%D0%90%D0%B2%D0%B8%D0%B0%D1%81%D0%B8%D0%BC%D1%83%D0%BB%D1%8F%D1%82%D0%BE%D1%80" TargetMode="External"/><Relationship Id="rId18" Type="http://schemas.openxmlformats.org/officeDocument/2006/relationships/hyperlink" Target="https://ru.wikipedia.org/wiki/Interactive_fiction" TargetMode="External"/><Relationship Id="rId26" Type="http://schemas.openxmlformats.org/officeDocument/2006/relationships/hyperlink" Target="https://ru.wikipedia.org/wiki/%D0%9A%D0%BE%D0%BC%D0%BF%D1%8C%D1%8E%D1%82%D0%B5%D1%80%D0%BD%D0%B0%D1%8F_%D1%80%D0%BE%D0%BB%D0%B5%D0%B2%D0%B0%D1%8F_%D0%B8%D0%B3%D1%80%D0%B0" TargetMode="External"/><Relationship Id="rId3" Type="http://schemas.openxmlformats.org/officeDocument/2006/relationships/hyperlink" Target="https://ru.wikipedia.org/wiki/%D0%9A%D0%BB%D0%B0%D1%81%D1%81%D0%B8%D1%84%D0%B8%D0%BA%D0%B0%D1%86%D0%B8%D1%8F_%D0%BA%D0%BE%D0%BC%D0%BF%D1%8C%D1%8E%D1%82%D0%B5%D1%80%D0%BD%D1%8B%D1%85_%D0%B8%D0%B3%D1%80#cite_note-_683ba6564a6515be-33" TargetMode="External"/><Relationship Id="rId21" Type="http://schemas.openxmlformats.org/officeDocument/2006/relationships/hyperlink" Target="https://ru.wikipedia.org/wiki/%D0%92%D0%B0%D1%80%D0%B3%D0%B5%D0%B9%D0%BC" TargetMode="External"/><Relationship Id="rId34" Type="http://schemas.openxmlformats.org/officeDocument/2006/relationships/hyperlink" Target="https://ru.wikipedia.org/wiki/Heroes_of_Might_and_Magic_(%D1%81%D0%B5%D1%80%D0%B8%D1%8F_%D0%B8%D0%B3%D1%80)" TargetMode="External"/><Relationship Id="rId7" Type="http://schemas.openxmlformats.org/officeDocument/2006/relationships/hyperlink" Target="https://ru.wikipedia.org/wiki/%D0%9F%D0%BB%D0%B0%D1%82%D1%84%D0%BE%D1%80%D0%BC%D0%B5%D1%80" TargetMode="External"/><Relationship Id="rId12" Type="http://schemas.openxmlformats.org/officeDocument/2006/relationships/hyperlink" Target="https://ru.wikipedia.org/wiki/%D0%A1%D0%B8%D0%BC%D1%83%D0%BB%D1%8F%D1%82%D0%BE%D1%80" TargetMode="External"/><Relationship Id="rId17" Type="http://schemas.openxmlformats.org/officeDocument/2006/relationships/hyperlink" Target="https://ru.wikipedia.org/wiki/%D0%9A%D0%B2%D0%B5%D1%81%D1%82" TargetMode="External"/><Relationship Id="rId25" Type="http://schemas.openxmlformats.org/officeDocument/2006/relationships/hyperlink" Target="https://ru.wikipedia.org/wiki/%D0%9C%D0%B0%D1%88%D0%B8%D0%BD%D0%B0_%D0%93%D0%BE%D0%BB%D0%B4%D0%B1%D0%B5%D1%80%D0%B3%D0%B0" TargetMode="External"/><Relationship Id="rId33" Type="http://schemas.openxmlformats.org/officeDocument/2006/relationships/hyperlink" Target="https://ru.wikipedia.org/wiki/Tower_Defense" TargetMode="External"/><Relationship Id="rId2" Type="http://schemas.openxmlformats.org/officeDocument/2006/relationships/notesSlide" Target="../notesSlides/notesSlide1.xml"/><Relationship Id="rId16" Type="http://schemas.openxmlformats.org/officeDocument/2006/relationships/hyperlink" Target="https://ru.wikipedia.org/wiki/%D0%A1%D0%B8%D0%BC%D1%83%D0%BB%D1%8F%D1%82%D0%BE%D1%80_%D0%B6%D0%B8%D0%B7%D0%BD%D0%B8" TargetMode="External"/><Relationship Id="rId20" Type="http://schemas.openxmlformats.org/officeDocument/2006/relationships/hyperlink" Target="https://ru.wikipedia.org/wiki/%D0%9A%D0%BE%D0%BC%D0%BF%D1%8C%D1%8E%D1%82%D0%B5%D1%80%D0%BD%D0%B0%D1%8F_%D1%81%D1%82%D1%80%D0%B0%D1%82%D0%B5%D0%B3%D0%B8%D1%87%D0%B5%D1%81%D0%BA%D0%B0%D1%8F_%D0%B8%D0%B3%D1%80%D0%B0" TargetMode="External"/><Relationship Id="rId29" Type="http://schemas.openxmlformats.org/officeDocument/2006/relationships/hyperlink" Target="https://ru.wikipedia.org/wiki/Rogu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Shoot_%E2%80%99em_up#Scroll_shooter" TargetMode="External"/><Relationship Id="rId11" Type="http://schemas.openxmlformats.org/officeDocument/2006/relationships/hyperlink" Target="https://ru.wikipedia.org/wiki/%D0%9C%D1%83%D0%B7%D1%8B%D0%BA%D0%B0%D0%BB%D1%8C%D0%BD%D0%B0%D1%8F_%D0%B8%D0%B3%D1%80%D0%B0" TargetMode="External"/><Relationship Id="rId24" Type="http://schemas.openxmlformats.org/officeDocument/2006/relationships/hyperlink" Target="https://ru.wikipedia.org/wiki/%D0%93%D0%BE%D0%BB%D0%BE%D0%B2%D0%BE%D0%BB%D0%BE%D0%BC%D0%BA%D0%B0_(%D0%B6%D0%B0%D0%BD%D1%80_%D0%BA%D0%BE%D0%BC%D0%BF%D1%8C%D1%8E%D1%82%D0%B5%D1%80%D0%BD%D1%8B%D1%85_%D0%B8%D0%B3%D1%80)" TargetMode="External"/><Relationship Id="rId32" Type="http://schemas.openxmlformats.org/officeDocument/2006/relationships/hyperlink" Target="https://ru.wikipedia.org/wiki/Diablo_(%D1%81%D0%B5%D1%80%D0%B8%D1%8F_%D0%B8%D0%B3%D1%80)" TargetMode="External"/><Relationship Id="rId5" Type="http://schemas.openxmlformats.org/officeDocument/2006/relationships/hyperlink" Target="https://ru.wikipedia.org/wiki/Shoot_%E2%80%99em_up" TargetMode="External"/><Relationship Id="rId15" Type="http://schemas.openxmlformats.org/officeDocument/2006/relationships/hyperlink" Target="https://ru.wikipedia.org/wiki/%D0%9A%D0%BE%D1%81%D0%BC%D0%B8%D1%87%D0%B5%D1%81%D0%BA%D0%B8%D0%B9_%D1%81%D0%B8%D0%BC%D1%83%D0%BB%D1%8F%D1%82%D0%BE%D1%80_(%D0%B6%D0%B0%D0%BD%D1%80)" TargetMode="External"/><Relationship Id="rId23" Type="http://schemas.openxmlformats.org/officeDocument/2006/relationships/hyperlink" Target="https://ru.wikipedia.org/wiki/4X" TargetMode="External"/><Relationship Id="rId28" Type="http://schemas.openxmlformats.org/officeDocument/2006/relationships/hyperlink" Target="https://ru.wikipedia.org/wiki/Roguelike" TargetMode="External"/><Relationship Id="rId10" Type="http://schemas.openxmlformats.org/officeDocument/2006/relationships/hyperlink" Target="https://ru.wikipedia.org/wiki/Shoot_%E2%80%99em_up#rail_shooter" TargetMode="External"/><Relationship Id="rId19" Type="http://schemas.openxmlformats.org/officeDocument/2006/relationships/hyperlink" Target="https://ru.wikipedia.org/wiki/Choose_Your_Own_Adventure" TargetMode="External"/><Relationship Id="rId31" Type="http://schemas.openxmlformats.org/officeDocument/2006/relationships/hyperlink" Target="https://ru.wikipedia.org/wiki/Survival_horror" TargetMode="External"/><Relationship Id="rId4" Type="http://schemas.openxmlformats.org/officeDocument/2006/relationships/hyperlink" Target="https://ru.wikipedia.org/wiki/Action" TargetMode="External"/><Relationship Id="rId9" Type="http://schemas.openxmlformats.org/officeDocument/2006/relationships/hyperlink" Target="https://ru.wikipedia.org/wiki/%D0%A4%D0%B0%D0%B9%D1%82%D0%B8%D0%BD%D0%B3" TargetMode="External"/><Relationship Id="rId14" Type="http://schemas.openxmlformats.org/officeDocument/2006/relationships/hyperlink" Target="https://ru.wikipedia.org/wiki/%D0%90%D0%B2%D1%82%D0%BE%D1%81%D0%B8%D0%BC%D1%83%D0%BB%D1%8F%D1%82%D0%BE%D1%80" TargetMode="External"/><Relationship Id="rId22" Type="http://schemas.openxmlformats.org/officeDocument/2006/relationships/hyperlink" Target="https://ru.wikipedia.org/wiki/%D0%A1%D1%82%D1%80%D0%B0%D1%82%D0%B5%D0%B3%D0%B8%D1%8F_%D0%B2_%D1%80%D0%B5%D0%B0%D0%BB%D1%8C%D0%BD%D0%BE%D0%BC_%D0%B2%D1%80%D0%B5%D0%BC%D0%B5%D0%BD%D0%B8" TargetMode="External"/><Relationship Id="rId27" Type="http://schemas.openxmlformats.org/officeDocument/2006/relationships/hyperlink" Target="https://ru.wikipedia.org/wiki/%D0%AF%D0%BF%D0%BE%D0%BD%D1%81%D0%BA%D0%B0%D1%8F_%D1%80%D0%BE%D0%BB%D0%B5%D0%B2%D0%B0%D1%8F_%D0%B8%D0%B3%D1%80%D0%B0" TargetMode="External"/><Relationship Id="rId30" Type="http://schemas.openxmlformats.org/officeDocument/2006/relationships/hyperlink" Target="https://ru.wikipedia.org/wiki/%D0%A1%D1%82%D0%B5%D0%BB%D1%81_(%D0%BA%D0%BE%D0%BC%D0%BF%D1%8C%D1%8E%D1%82%D0%B5%D1%80%D0%BD%D1%8B%D0%B5_%D0%B8%D0%B3%D1%80%D1%8B)" TargetMode="External"/><Relationship Id="rId8" Type="http://schemas.openxmlformats.org/officeDocument/2006/relationships/hyperlink" Target="https://ru.wikipedia.org/wiki/Beat_%E2%80%99em_up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18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F3BF8C-8741-DF10-4D56-53535CF6C5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82" y="639193"/>
            <a:ext cx="3571810" cy="3573516"/>
          </a:xfrm>
        </p:spPr>
        <p:txBody>
          <a:bodyPr>
            <a:normAutofit/>
          </a:bodyPr>
          <a:lstStyle/>
          <a:p>
            <a:pPr algn="l"/>
            <a:r>
              <a:rPr lang="ru-RU" sz="4100"/>
              <a:t>Локализация компьютерных игр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64D94D0-7CD8-16F6-9C59-93A3648F99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882" y="4631161"/>
            <a:ext cx="3571810" cy="1559327"/>
          </a:xfrm>
        </p:spPr>
        <p:txBody>
          <a:bodyPr>
            <a:normAutofit/>
          </a:bodyPr>
          <a:lstStyle/>
          <a:p>
            <a:pPr algn="l"/>
            <a:r>
              <a:rPr lang="ru-RU"/>
              <a:t>Кафедра перевода и переводоведения ИГУ</a:t>
            </a:r>
          </a:p>
        </p:txBody>
      </p:sp>
      <p:sp>
        <p:nvSpPr>
          <p:cNvPr id="30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Рисунок 5" descr="Изображение выглядит как текст, Человеческое лицо, человек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1DD3C4B6-2487-66DA-404F-7CE82DBC4D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7593" y="640080"/>
            <a:ext cx="6588021" cy="555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559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F11BF6-093E-2455-40BD-DA2282CF7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kern="1200">
                <a:latin typeface="+mj-lt"/>
                <a:ea typeface="+mj-ea"/>
                <a:cs typeface="+mj-cs"/>
              </a:rPr>
              <a:t>Компьютерные игры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33803F-CDB4-80CE-8186-F12EC92CCE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000" kern="1200">
                <a:latin typeface="+mn-lt"/>
                <a:ea typeface="+mn-ea"/>
                <a:cs typeface="+mn-cs"/>
              </a:rPr>
              <a:t>Изучаются многими дисциплинами, включая философию, культурологию, эстетику и мн. др.</a:t>
            </a:r>
          </a:p>
        </p:txBody>
      </p:sp>
      <p:pic>
        <p:nvPicPr>
          <p:cNvPr id="20" name="Picture 19" descr="Шах и мат в шахматной партии">
            <a:extLst>
              <a:ext uri="{FF2B5EF4-FFF2-40B4-BE49-F238E27FC236}">
                <a16:creationId xmlns:a16="http://schemas.microsoft.com/office/drawing/2014/main" id="{2AB4917D-C692-6521-DBD7-FAB2F304F3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813" r="18326" b="2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15422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7D87C0-98C7-B024-3711-B4761EAFD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Классификации 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A18240-F606-AA02-B9BE-5104FBD402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Диссертация по культурологии ТИМУРА ХАФИЗОВИЧА КУТЛАЛИЕВА «Жанровая типология компьютерных игр: проблема систематизации художественных средств» (2014)</a:t>
            </a:r>
          </a:p>
          <a:p>
            <a:pPr marL="0" indent="0">
              <a:buNone/>
            </a:pPr>
            <a:r>
              <a:rPr lang="ru-RU" dirty="0"/>
              <a:t>Основные категории КИ:</a:t>
            </a:r>
          </a:p>
          <a:p>
            <a:r>
              <a:rPr lang="ru-RU" dirty="0"/>
              <a:t>«Действие» (или «Экшн/Экшен» как транслитерация английского «</a:t>
            </a:r>
            <a:r>
              <a:rPr lang="en-US" dirty="0"/>
              <a:t>Action»). </a:t>
            </a:r>
            <a:r>
              <a:rPr lang="ru-RU" dirty="0"/>
              <a:t>Категория включает в себя большую часть компьютерных игр, требующих хорошей реакции, глазомера и точности движений. </a:t>
            </a:r>
          </a:p>
          <a:p>
            <a:r>
              <a:rPr lang="ru-RU" dirty="0"/>
              <a:t>«Симулятор» (в англ. традиции также «</a:t>
            </a:r>
            <a:r>
              <a:rPr lang="en-US" dirty="0"/>
              <a:t>Simulation» - «</a:t>
            </a:r>
            <a:r>
              <a:rPr lang="ru-RU" dirty="0"/>
              <a:t>Симуляция»). Категория, объединяющая игры, которые предлагают имитацию реальной человеческой деятельности.</a:t>
            </a:r>
          </a:p>
          <a:p>
            <a:r>
              <a:rPr lang="ru-RU" dirty="0"/>
              <a:t>«Стратегия» («</a:t>
            </a:r>
            <a:r>
              <a:rPr lang="en-US" dirty="0"/>
              <a:t>Strategy»). </a:t>
            </a:r>
            <a:r>
              <a:rPr lang="ru-RU" dirty="0"/>
              <a:t>Категория стратегических игр включает в себя все игры, приоритет в которой отдан управлению ресурсами.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3653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0B8114D-5ED2-610C-2A3C-4CDAA9DDE9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8641"/>
            <a:ext cx="10515600" cy="5758322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«Ролевая игра» («</a:t>
            </a:r>
            <a:r>
              <a:rPr lang="en-US" dirty="0"/>
              <a:t>Role-playing Game», «Computer Role-playing Game»). </a:t>
            </a:r>
            <a:r>
              <a:rPr lang="ru-RU" dirty="0"/>
              <a:t>Автор указывает, что компьютерные ролевые игры с их возникновения в середине 70-х годов до настоящего времени объединяет в первую очередь наличие у персонажей набора описывающих их характеристик, развивающихся в ходе игры.</a:t>
            </a:r>
          </a:p>
          <a:p>
            <a:r>
              <a:rPr lang="ru-RU" dirty="0"/>
              <a:t> «Приключение» («</a:t>
            </a:r>
            <a:r>
              <a:rPr lang="en-US" dirty="0"/>
              <a:t>Adventure»). </a:t>
            </a:r>
            <a:r>
              <a:rPr lang="ru-RU" dirty="0"/>
              <a:t>Общим для этих игр является то, что путь героя (или героев) временами преграждают другие персонажи или неодушевленные препятствия. Продолжить путешествие позволяет решение связанной с преградой «естественной» головоломки: использованием нужного предмета, правильным ведением диалога и т. д. </a:t>
            </a:r>
          </a:p>
          <a:p>
            <a:r>
              <a:rPr lang="ru-RU" dirty="0"/>
              <a:t>«Головоломка» («</a:t>
            </a:r>
            <a:r>
              <a:rPr lang="en-US" dirty="0"/>
              <a:t>Puzzle»). </a:t>
            </a:r>
            <a:r>
              <a:rPr lang="ru-RU" dirty="0"/>
              <a:t>Жанр объединяет игры, предлагающие серии логических задач, построенных на одном общем наборе правил. </a:t>
            </a:r>
          </a:p>
          <a:p>
            <a:r>
              <a:rPr lang="ru-RU" dirty="0"/>
              <a:t>обучающие игры и игры, посвященные спортивным состязаниям.</a:t>
            </a:r>
          </a:p>
          <a:p>
            <a:r>
              <a:rPr lang="ru-RU" dirty="0"/>
              <a:t>Автореферат диссертации: </a:t>
            </a:r>
            <a:r>
              <a:rPr lang="en-US" dirty="0">
                <a:hlinkClick r:id="rId2"/>
              </a:rPr>
              <a:t>https://new-disser.ru/_avtoreferats/01007512845.pdf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2949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FE2890A7-22F5-B6E9-54B3-AE7FE062B0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3729526"/>
              </p:ext>
            </p:extLst>
          </p:nvPr>
        </p:nvGraphicFramePr>
        <p:xfrm>
          <a:off x="407623" y="286439"/>
          <a:ext cx="11413476" cy="6257568"/>
        </p:xfrm>
        <a:graphic>
          <a:graphicData uri="http://schemas.openxmlformats.org/drawingml/2006/table">
            <a:tbl>
              <a:tblPr/>
              <a:tblGrid>
                <a:gridCol w="3804492">
                  <a:extLst>
                    <a:ext uri="{9D8B030D-6E8A-4147-A177-3AD203B41FA5}">
                      <a16:colId xmlns:a16="http://schemas.microsoft.com/office/drawing/2014/main" val="1713209397"/>
                    </a:ext>
                  </a:extLst>
                </a:gridCol>
                <a:gridCol w="3804492">
                  <a:extLst>
                    <a:ext uri="{9D8B030D-6E8A-4147-A177-3AD203B41FA5}">
                      <a16:colId xmlns:a16="http://schemas.microsoft.com/office/drawing/2014/main" val="2118613844"/>
                    </a:ext>
                  </a:extLst>
                </a:gridCol>
                <a:gridCol w="3804492">
                  <a:extLst>
                    <a:ext uri="{9D8B030D-6E8A-4147-A177-3AD203B41FA5}">
                      <a16:colId xmlns:a16="http://schemas.microsoft.com/office/drawing/2014/main" val="3283707283"/>
                    </a:ext>
                  </a:extLst>
                </a:gridCol>
              </a:tblGrid>
              <a:tr h="138248">
                <a:tc gridSpan="3"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Жанровые группы и поджанры по Кутлалиеву</a:t>
                      </a:r>
                      <a:r>
                        <a:rPr lang="ru-RU" sz="500" b="0" i="0" u="none" strike="noStrike" baseline="30000">
                          <a:solidFill>
                            <a:srgbClr val="0645AD"/>
                          </a:solidFill>
                          <a:effectLst/>
                          <a:hlinkClick r:id="rId3"/>
                        </a:rPr>
                        <a:t>[33]</a:t>
                      </a:r>
                      <a:endParaRPr lang="ru-RU" sz="500">
                        <a:effectLst/>
                      </a:endParaRP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033647"/>
                  </a:ext>
                </a:extLst>
              </a:tr>
              <a:tr h="138248"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Жанровая группа</a:t>
                      </a:r>
                    </a:p>
                  </a:txBody>
                  <a:tcPr marL="23649" marR="51731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Поджанр</a:t>
                      </a:r>
                    </a:p>
                  </a:txBody>
                  <a:tcPr marL="23649" marR="51731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Синонимы</a:t>
                      </a:r>
                    </a:p>
                  </a:txBody>
                  <a:tcPr marL="23649" marR="51731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2258002"/>
                  </a:ext>
                </a:extLst>
              </a:tr>
              <a:tr h="138248">
                <a:tc rowSpan="11">
                  <a:txBody>
                    <a:bodyPr/>
                    <a:lstStyle/>
                    <a:p>
                      <a:r>
                        <a:rPr lang="ru-RU" sz="500" u="none" strike="noStrike">
                          <a:solidFill>
                            <a:srgbClr val="0645AD"/>
                          </a:solidFill>
                          <a:effectLst/>
                          <a:hlinkClick r:id="rId4" tooltip="Action"/>
                        </a:rPr>
                        <a:t>Действие</a:t>
                      </a:r>
                      <a:endParaRPr lang="ru-RU" sz="500">
                        <a:effectLst/>
                      </a:endParaRP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500" u="none" strike="noStrike">
                          <a:solidFill>
                            <a:srgbClr val="0645AD"/>
                          </a:solidFill>
                          <a:effectLst/>
                          <a:hlinkClick r:id="rId5" tooltip="Shoot ’em up"/>
                        </a:rPr>
                        <a:t>Shoot’em up</a:t>
                      </a:r>
                      <a:endParaRPr lang="en-US" sz="500">
                        <a:effectLst/>
                      </a:endParaRP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500">
                          <a:effectLst/>
                        </a:rPr>
                        <a:t>Shmup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6906343"/>
                  </a:ext>
                </a:extLst>
              </a:tr>
              <a:tr h="1382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>
                          <a:effectLst/>
                        </a:rPr>
                        <a:t>Arena shooter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00">
                          <a:effectLst/>
                        </a:rPr>
                        <a:t>Аренный шутер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001110"/>
                  </a:ext>
                </a:extLst>
              </a:tr>
              <a:tr h="2292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u="none" strike="noStrike">
                          <a:solidFill>
                            <a:srgbClr val="0645AD"/>
                          </a:solidFill>
                          <a:effectLst/>
                          <a:hlinkClick r:id="rId6" tooltip="Shoot ’em up"/>
                        </a:rPr>
                        <a:t>Scroll shooter</a:t>
                      </a:r>
                      <a:endParaRPr lang="en-US" sz="500">
                        <a:effectLst/>
                      </a:endParaRP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500">
                          <a:effectLst/>
                        </a:rPr>
                        <a:t>Scrollig-shooter, </a:t>
                      </a:r>
                      <a:r>
                        <a:rPr lang="ru-RU" sz="500">
                          <a:effectLst/>
                        </a:rPr>
                        <a:t>скролл-шутер, проматывающая стрелялка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8846245"/>
                  </a:ext>
                </a:extLst>
              </a:tr>
              <a:tr h="1382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500">
                          <a:effectLst/>
                        </a:rPr>
                        <a:t>Аналоги </a:t>
                      </a:r>
                      <a:r>
                        <a:rPr lang="en-US" sz="500">
                          <a:effectLst/>
                        </a:rPr>
                        <a:t>Gauntlet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00">
                          <a:effectLst/>
                        </a:rPr>
                        <a:t>—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742937"/>
                  </a:ext>
                </a:extLst>
              </a:tr>
              <a:tr h="1382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u="none" strike="noStrike">
                          <a:solidFill>
                            <a:srgbClr val="0645AD"/>
                          </a:solidFill>
                          <a:effectLst/>
                          <a:hlinkClick r:id="rId7" tooltip="Платформер"/>
                        </a:rPr>
                        <a:t>Platformer</a:t>
                      </a:r>
                      <a:endParaRPr lang="en-US" sz="500">
                        <a:effectLst/>
                      </a:endParaRP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00">
                          <a:effectLst/>
                        </a:rPr>
                        <a:t>Платформер, платформенная аркада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810268"/>
                  </a:ext>
                </a:extLst>
              </a:tr>
              <a:tr h="1382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u="none" strike="noStrike">
                          <a:solidFill>
                            <a:srgbClr val="0645AD"/>
                          </a:solidFill>
                          <a:effectLst/>
                          <a:hlinkClick r:id="rId8" tooltip="Beat ’em up"/>
                        </a:rPr>
                        <a:t>Beat ’em up</a:t>
                      </a:r>
                      <a:endParaRPr lang="en-US" sz="500">
                        <a:effectLst/>
                      </a:endParaRP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500">
                          <a:effectLst/>
                        </a:rPr>
                        <a:t>Brawl(er), </a:t>
                      </a:r>
                      <a:r>
                        <a:rPr lang="ru-RU" sz="500">
                          <a:effectLst/>
                        </a:rPr>
                        <a:t>потасовка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660806"/>
                  </a:ext>
                </a:extLst>
              </a:tr>
              <a:tr h="1382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u="none" strike="noStrike">
                          <a:solidFill>
                            <a:srgbClr val="0645AD"/>
                          </a:solidFill>
                          <a:effectLst/>
                          <a:hlinkClick r:id="rId9" tooltip="Файтинг"/>
                        </a:rPr>
                        <a:t>Fighting</a:t>
                      </a:r>
                      <a:endParaRPr lang="en-US" sz="500">
                        <a:effectLst/>
                      </a:endParaRP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00">
                          <a:effectLst/>
                        </a:rPr>
                        <a:t>Файтинг, единоборства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8383379"/>
                  </a:ext>
                </a:extLst>
              </a:tr>
              <a:tr h="1382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>
                          <a:effectLst/>
                        </a:rPr>
                        <a:t>3D shooter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00">
                          <a:effectLst/>
                        </a:rPr>
                        <a:t>Шутер, трехмерный шутер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8205395"/>
                  </a:ext>
                </a:extLst>
              </a:tr>
              <a:tr h="1382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u="none" strike="noStrike">
                          <a:solidFill>
                            <a:srgbClr val="0645AD"/>
                          </a:solidFill>
                          <a:effectLst/>
                          <a:hlinkClick r:id="rId10" tooltip="Shoot ’em up"/>
                        </a:rPr>
                        <a:t>Rail shooter</a:t>
                      </a:r>
                      <a:endParaRPr lang="en-US" sz="500">
                        <a:effectLst/>
                      </a:endParaRP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500">
                          <a:effectLst/>
                        </a:rPr>
                        <a:t>Onrails shooter, </a:t>
                      </a:r>
                      <a:r>
                        <a:rPr lang="ru-RU" sz="500">
                          <a:effectLst/>
                        </a:rPr>
                        <a:t>рельсовый тир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1421770"/>
                  </a:ext>
                </a:extLst>
              </a:tr>
              <a:tr h="1382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>
                          <a:effectLst/>
                        </a:rPr>
                        <a:t>Quick time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00">
                          <a:effectLst/>
                        </a:rPr>
                        <a:t>Испытания на реакцию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1453143"/>
                  </a:ext>
                </a:extLst>
              </a:tr>
              <a:tr h="1382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u="none" strike="noStrike">
                          <a:solidFill>
                            <a:srgbClr val="0645AD"/>
                          </a:solidFill>
                          <a:effectLst/>
                          <a:hlinkClick r:id="rId11" tooltip="Музыкальная игра"/>
                        </a:rPr>
                        <a:t>Rhythm games</a:t>
                      </a:r>
                      <a:endParaRPr lang="en-US" sz="500">
                        <a:effectLst/>
                      </a:endParaRP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00">
                          <a:effectLst/>
                        </a:rPr>
                        <a:t>Испытания на ритм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821684"/>
                  </a:ext>
                </a:extLst>
              </a:tr>
              <a:tr h="138248">
                <a:tc rowSpan="4">
                  <a:txBody>
                    <a:bodyPr/>
                    <a:lstStyle/>
                    <a:p>
                      <a:r>
                        <a:rPr lang="ru-RU" sz="500" u="none" strike="noStrike">
                          <a:solidFill>
                            <a:srgbClr val="0645AD"/>
                          </a:solidFill>
                          <a:effectLst/>
                          <a:hlinkClick r:id="rId12" tooltip="Симулятор"/>
                        </a:rPr>
                        <a:t>Симулятор</a:t>
                      </a:r>
                      <a:endParaRPr lang="ru-RU" sz="500">
                        <a:effectLst/>
                      </a:endParaRP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00" u="none" strike="noStrike">
                          <a:solidFill>
                            <a:srgbClr val="0645AD"/>
                          </a:solidFill>
                          <a:effectLst/>
                          <a:hlinkClick r:id="rId13" tooltip="Авиасимулятор"/>
                        </a:rPr>
                        <a:t>Авиасимулятор</a:t>
                      </a:r>
                      <a:endParaRPr lang="ru-RU" sz="500">
                        <a:effectLst/>
                      </a:endParaRP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00">
                          <a:effectLst/>
                        </a:rPr>
                        <a:t>—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1459373"/>
                  </a:ext>
                </a:extLst>
              </a:tr>
              <a:tr h="1382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500" u="none" strike="noStrike">
                          <a:solidFill>
                            <a:srgbClr val="0645AD"/>
                          </a:solidFill>
                          <a:effectLst/>
                          <a:hlinkClick r:id="rId14" tooltip="Автосимулятор"/>
                        </a:rPr>
                        <a:t>Автосимулятор</a:t>
                      </a:r>
                      <a:endParaRPr lang="ru-RU" sz="500">
                        <a:effectLst/>
                      </a:endParaRP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00">
                          <a:effectLst/>
                        </a:rPr>
                        <a:t>—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2878488"/>
                  </a:ext>
                </a:extLst>
              </a:tr>
              <a:tr h="1382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500" u="none" strike="noStrike">
                          <a:solidFill>
                            <a:srgbClr val="0645AD"/>
                          </a:solidFill>
                          <a:effectLst/>
                          <a:hlinkClick r:id="rId15" tooltip="Космический симулятор (жанр)"/>
                        </a:rPr>
                        <a:t>Космосимулятор</a:t>
                      </a:r>
                      <a:endParaRPr lang="ru-RU" sz="500">
                        <a:effectLst/>
                      </a:endParaRP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00">
                          <a:effectLst/>
                        </a:rPr>
                        <a:t>—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5442816"/>
                  </a:ext>
                </a:extLst>
              </a:tr>
              <a:tr h="1382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500" u="none" strike="noStrike">
                          <a:solidFill>
                            <a:srgbClr val="0645AD"/>
                          </a:solidFill>
                          <a:effectLst/>
                          <a:hlinkClick r:id="rId16" tooltip="Симулятор жизни"/>
                        </a:rPr>
                        <a:t>Симулятор жизни</a:t>
                      </a:r>
                      <a:endParaRPr lang="ru-RU" sz="500">
                        <a:effectLst/>
                      </a:endParaRP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00">
                          <a:effectLst/>
                        </a:rPr>
                        <a:t>—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4855389"/>
                  </a:ext>
                </a:extLst>
              </a:tr>
              <a:tr h="138248">
                <a:tc rowSpan="4">
                  <a:txBody>
                    <a:bodyPr/>
                    <a:lstStyle/>
                    <a:p>
                      <a:r>
                        <a:rPr lang="ru-RU" sz="500" u="none" strike="noStrike">
                          <a:solidFill>
                            <a:srgbClr val="0645AD"/>
                          </a:solidFill>
                          <a:effectLst/>
                          <a:hlinkClick r:id="rId17" tooltip="Квест"/>
                        </a:rPr>
                        <a:t>Приключения</a:t>
                      </a:r>
                      <a:endParaRPr lang="ru-RU" sz="500">
                        <a:effectLst/>
                      </a:endParaRP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500" u="none" strike="noStrike">
                          <a:solidFill>
                            <a:srgbClr val="0645AD"/>
                          </a:solidFill>
                          <a:effectLst/>
                          <a:hlinkClick r:id="rId18" tooltip="Interactive fiction"/>
                        </a:rPr>
                        <a:t>Interactive fiction</a:t>
                      </a:r>
                      <a:endParaRPr lang="en-US" sz="500">
                        <a:effectLst/>
                      </a:endParaRP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00">
                          <a:effectLst/>
                        </a:rPr>
                        <a:t>—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0632050"/>
                  </a:ext>
                </a:extLst>
              </a:tr>
              <a:tr h="2292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>
                          <a:effectLst/>
                        </a:rPr>
                        <a:t>Text adventure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00">
                          <a:effectLst/>
                        </a:rPr>
                        <a:t>Интерактивная литература, тектовые приключения, текстовые квесты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4473867"/>
                  </a:ext>
                </a:extLst>
              </a:tr>
              <a:tr h="1382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500">
                          <a:effectLst/>
                        </a:rPr>
                        <a:t>Управляемые через меню команд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500">
                        <a:effectLst/>
                      </a:endParaRP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771328"/>
                  </a:ext>
                </a:extLst>
              </a:tr>
              <a:tr h="1382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500" u="none" strike="noStrike">
                          <a:solidFill>
                            <a:srgbClr val="0645AD"/>
                          </a:solidFill>
                          <a:effectLst/>
                          <a:hlinkClick r:id="rId19" tooltip="Choose Your Own Adventure"/>
                        </a:rPr>
                        <a:t>С</a:t>
                      </a:r>
                      <a:r>
                        <a:rPr lang="en-US" sz="500" u="none" strike="noStrike">
                          <a:solidFill>
                            <a:srgbClr val="0645AD"/>
                          </a:solidFill>
                          <a:effectLst/>
                          <a:hlinkClick r:id="rId19" tooltip="Choose Your Own Adventure"/>
                        </a:rPr>
                        <a:t>hoose your own adventure</a:t>
                      </a:r>
                      <a:endParaRPr lang="en-US" sz="500">
                        <a:effectLst/>
                      </a:endParaRP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00">
                          <a:effectLst/>
                        </a:rPr>
                        <a:t>Выбери себе приключение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8493042"/>
                  </a:ext>
                </a:extLst>
              </a:tr>
              <a:tr h="138248">
                <a:tc rowSpan="4">
                  <a:txBody>
                    <a:bodyPr/>
                    <a:lstStyle/>
                    <a:p>
                      <a:r>
                        <a:rPr lang="ru-RU" sz="500" u="none" strike="noStrike">
                          <a:solidFill>
                            <a:srgbClr val="0645AD"/>
                          </a:solidFill>
                          <a:effectLst/>
                          <a:hlinkClick r:id="rId20" tooltip="Компьютерная стратегическая игра"/>
                        </a:rPr>
                        <a:t>Стратегия</a:t>
                      </a:r>
                      <a:endParaRPr lang="ru-RU" sz="500">
                        <a:effectLst/>
                      </a:endParaRP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00">
                          <a:effectLst/>
                        </a:rPr>
                        <a:t>Экономическая стратегия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00">
                          <a:effectLst/>
                        </a:rPr>
                        <a:t>Симуляторы бизнеса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996361"/>
                  </a:ext>
                </a:extLst>
              </a:tr>
              <a:tr h="1382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u="none" strike="noStrike">
                          <a:solidFill>
                            <a:srgbClr val="0645AD"/>
                          </a:solidFill>
                          <a:effectLst/>
                          <a:hlinkClick r:id="rId21" tooltip="Варгейм"/>
                        </a:rPr>
                        <a:t>Wargame</a:t>
                      </a:r>
                      <a:endParaRPr lang="en-US" sz="500">
                        <a:effectLst/>
                      </a:endParaRP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00">
                          <a:effectLst/>
                        </a:rPr>
                        <a:t>Военные игры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2513181"/>
                  </a:ext>
                </a:extLst>
              </a:tr>
              <a:tr h="1382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500" u="none" strike="noStrike">
                          <a:solidFill>
                            <a:srgbClr val="0645AD"/>
                          </a:solidFill>
                          <a:effectLst/>
                          <a:hlinkClick r:id="rId22" tooltip="Стратегия в реальном времени"/>
                        </a:rPr>
                        <a:t>Стратегии реального времени</a:t>
                      </a:r>
                      <a:endParaRPr lang="ru-RU" sz="500">
                        <a:effectLst/>
                      </a:endParaRP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00">
                          <a:effectLst/>
                        </a:rPr>
                        <a:t>—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428021"/>
                  </a:ext>
                </a:extLst>
              </a:tr>
              <a:tr h="1382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u="none" strike="noStrike">
                          <a:solidFill>
                            <a:srgbClr val="0645AD"/>
                          </a:solidFill>
                          <a:effectLst/>
                          <a:hlinkClick r:id="rId23" tooltip="4X"/>
                        </a:rPr>
                        <a:t>4X</a:t>
                      </a:r>
                      <a:endParaRPr lang="en-US" sz="500">
                        <a:effectLst/>
                      </a:endParaRP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00">
                          <a:effectLst/>
                        </a:rPr>
                        <a:t>Глобальные стратегии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1753410"/>
                  </a:ext>
                </a:extLst>
              </a:tr>
              <a:tr h="138248">
                <a:tc rowSpan="2">
                  <a:txBody>
                    <a:bodyPr/>
                    <a:lstStyle/>
                    <a:p>
                      <a:r>
                        <a:rPr lang="ru-RU" sz="500" u="none" strike="noStrike">
                          <a:solidFill>
                            <a:srgbClr val="0645AD"/>
                          </a:solidFill>
                          <a:effectLst/>
                          <a:hlinkClick r:id="rId24" tooltip="Головоломка (жанр компьютерных игр)"/>
                        </a:rPr>
                        <a:t>Головоломка</a:t>
                      </a:r>
                      <a:endParaRPr lang="ru-RU" sz="500">
                        <a:effectLst/>
                      </a:endParaRP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00" u="none" strike="noStrike">
                          <a:solidFill>
                            <a:srgbClr val="0645AD"/>
                          </a:solidFill>
                          <a:effectLst/>
                          <a:hlinkClick r:id="rId25" tooltip="Машина Голдберга"/>
                        </a:rPr>
                        <a:t>Машина Руба Голдберга</a:t>
                      </a:r>
                      <a:endParaRPr lang="ru-RU" sz="500">
                        <a:effectLst/>
                      </a:endParaRP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00">
                          <a:effectLst/>
                        </a:rPr>
                        <a:t>—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763047"/>
                  </a:ext>
                </a:extLst>
              </a:tr>
              <a:tr h="2292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500">
                          <a:effectLst/>
                        </a:rPr>
                        <a:t>Головоломки с группировкой одинаковых элементов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00">
                          <a:effectLst/>
                        </a:rPr>
                        <a:t>—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9755841"/>
                  </a:ext>
                </a:extLst>
              </a:tr>
              <a:tr h="229204">
                <a:tc rowSpan="4">
                  <a:txBody>
                    <a:bodyPr/>
                    <a:lstStyle/>
                    <a:p>
                      <a:r>
                        <a:rPr lang="ru-RU" sz="500" u="none" strike="noStrike">
                          <a:solidFill>
                            <a:srgbClr val="0645AD"/>
                          </a:solidFill>
                          <a:effectLst/>
                          <a:hlinkClick r:id="rId26" tooltip="Компьютерная ролевая игра"/>
                        </a:rPr>
                        <a:t>Ролевая игра</a:t>
                      </a:r>
                      <a:endParaRPr lang="ru-RU" sz="500">
                        <a:effectLst/>
                      </a:endParaRP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00">
                          <a:effectLst/>
                        </a:rPr>
                        <a:t>Игры с группой созданных персонажей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00">
                          <a:effectLst/>
                        </a:rPr>
                        <a:t>—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7893354"/>
                  </a:ext>
                </a:extLst>
              </a:tr>
              <a:tr h="2292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500">
                          <a:effectLst/>
                        </a:rPr>
                        <a:t>Игры с группой из героя и его спутников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00">
                          <a:effectLst/>
                        </a:rPr>
                        <a:t>—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692420"/>
                  </a:ext>
                </a:extLst>
              </a:tr>
              <a:tr h="1382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500" u="none" strike="noStrike">
                          <a:solidFill>
                            <a:srgbClr val="0645AD"/>
                          </a:solidFill>
                          <a:effectLst/>
                          <a:hlinkClick r:id="rId27" tooltip="Японская ролевая игра"/>
                        </a:rPr>
                        <a:t>Японская ролевая игра</a:t>
                      </a:r>
                      <a:endParaRPr lang="ru-RU" sz="500">
                        <a:effectLst/>
                      </a:endParaRP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500">
                          <a:effectLst/>
                        </a:rPr>
                        <a:t>Japanese RPG, JRPG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8315177"/>
                  </a:ext>
                </a:extLst>
              </a:tr>
              <a:tr h="1382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u="none" strike="noStrike">
                          <a:solidFill>
                            <a:srgbClr val="0645AD"/>
                          </a:solidFill>
                          <a:effectLst/>
                          <a:hlinkClick r:id="rId28" tooltip="Roguelike"/>
                        </a:rPr>
                        <a:t>Roguelike</a:t>
                      </a:r>
                      <a:endParaRPr lang="en-US" sz="500">
                        <a:effectLst/>
                      </a:endParaRP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00">
                          <a:effectLst/>
                        </a:rPr>
                        <a:t>Игры, похожие на </a:t>
                      </a:r>
                      <a:r>
                        <a:rPr lang="en-US" sz="500" u="none" strike="noStrike">
                          <a:solidFill>
                            <a:srgbClr val="0645AD"/>
                          </a:solidFill>
                          <a:effectLst/>
                          <a:hlinkClick r:id="rId29" tooltip="Rogue"/>
                        </a:rPr>
                        <a:t>Rogue</a:t>
                      </a:r>
                      <a:r>
                        <a:rPr lang="en-US" sz="500">
                          <a:effectLst/>
                        </a:rPr>
                        <a:t>, </a:t>
                      </a:r>
                      <a:r>
                        <a:rPr lang="ru-RU" sz="500">
                          <a:effectLst/>
                        </a:rPr>
                        <a:t>рогалик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2706712"/>
                  </a:ext>
                </a:extLst>
              </a:tr>
              <a:tr h="138248">
                <a:tc rowSpan="9">
                  <a:txBody>
                    <a:bodyPr/>
                    <a:lstStyle/>
                    <a:p>
                      <a:r>
                        <a:rPr lang="ru-RU" sz="500">
                          <a:effectLst/>
                        </a:rPr>
                        <a:t>Смешанные жанры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500" u="none" strike="noStrike">
                          <a:solidFill>
                            <a:srgbClr val="0645AD"/>
                          </a:solidFill>
                          <a:effectLst/>
                          <a:hlinkClick r:id="rId30" tooltip="Стелс (компьютерные игры)"/>
                        </a:rPr>
                        <a:t>stealth action</a:t>
                      </a:r>
                      <a:endParaRPr lang="en-US" sz="500">
                        <a:effectLst/>
                      </a:endParaRP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00">
                          <a:effectLst/>
                        </a:rPr>
                        <a:t>Стелс-экшен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2302245"/>
                  </a:ext>
                </a:extLst>
              </a:tr>
              <a:tr h="1382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u="none" strike="noStrike">
                          <a:solidFill>
                            <a:srgbClr val="0645AD"/>
                          </a:solidFill>
                          <a:effectLst/>
                          <a:hlinkClick r:id="rId31" tooltip="Survival horror"/>
                        </a:rPr>
                        <a:t>Survival horror</a:t>
                      </a:r>
                      <a:endParaRPr lang="en-US" sz="500">
                        <a:effectLst/>
                      </a:endParaRP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00">
                          <a:effectLst/>
                        </a:rPr>
                        <a:t>Ужас выживания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5271625"/>
                  </a:ext>
                </a:extLst>
              </a:tr>
              <a:tr h="1382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500">
                          <a:effectLst/>
                        </a:rPr>
                        <a:t>Аналоги </a:t>
                      </a:r>
                      <a:r>
                        <a:rPr lang="en-US" sz="500" u="none" strike="noStrike">
                          <a:solidFill>
                            <a:srgbClr val="0645AD"/>
                          </a:solidFill>
                          <a:effectLst/>
                          <a:hlinkClick r:id="rId32" tooltip="Diablo (серия игр)"/>
                        </a:rPr>
                        <a:t>Diablo</a:t>
                      </a:r>
                      <a:endParaRPr lang="en-US" sz="500">
                        <a:effectLst/>
                      </a:endParaRP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00">
                          <a:effectLst/>
                        </a:rPr>
                        <a:t>—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9693135"/>
                  </a:ext>
                </a:extLst>
              </a:tr>
              <a:tr h="2292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500">
                          <a:effectLst/>
                        </a:rPr>
                        <a:t>Приключения с динамическим миром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00">
                          <a:effectLst/>
                        </a:rPr>
                        <a:t>—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216189"/>
                  </a:ext>
                </a:extLst>
              </a:tr>
              <a:tr h="1382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>
                          <a:effectLst/>
                        </a:rPr>
                        <a:t>Indirect control strategy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00">
                          <a:effectLst/>
                        </a:rPr>
                        <a:t>Стратегия непрямого управления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699059"/>
                  </a:ext>
                </a:extLst>
              </a:tr>
              <a:tr h="1382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 u="none" strike="noStrike">
                          <a:solidFill>
                            <a:srgbClr val="0645AD"/>
                          </a:solidFill>
                          <a:effectLst/>
                          <a:hlinkClick r:id="rId33" tooltip="Tower Defense"/>
                        </a:rPr>
                        <a:t>Tower defense</a:t>
                      </a:r>
                      <a:endParaRPr lang="en-US" sz="500">
                        <a:effectLst/>
                      </a:endParaRP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00">
                          <a:effectLst/>
                        </a:rPr>
                        <a:t>Башенная оборона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0653539"/>
                  </a:ext>
                </a:extLst>
              </a:tr>
              <a:tr h="2292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>
                          <a:effectLst/>
                        </a:rPr>
                        <a:t>Freelance simulator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00">
                          <a:effectLst/>
                        </a:rPr>
                        <a:t>Симулятор «вольного предпринимателя»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6681465"/>
                  </a:ext>
                </a:extLst>
              </a:tr>
              <a:tr h="2292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00">
                          <a:effectLst/>
                        </a:rPr>
                        <a:t>Combatsim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00">
                          <a:effectLst/>
                        </a:rPr>
                        <a:t>Комбатсим, военный симулятор, симулятор боя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9127999"/>
                  </a:ext>
                </a:extLst>
              </a:tr>
              <a:tr h="1382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500" u="none" strike="noStrike">
                          <a:solidFill>
                            <a:srgbClr val="0645AD"/>
                          </a:solidFill>
                          <a:effectLst/>
                          <a:hlinkClick r:id="rId34" tooltip="Heroes of Might and Magic (серия игр)"/>
                        </a:rPr>
                        <a:t>Аналоги </a:t>
                      </a:r>
                      <a:r>
                        <a:rPr lang="en-US" sz="500" u="none" strike="noStrike">
                          <a:solidFill>
                            <a:srgbClr val="0645AD"/>
                          </a:solidFill>
                          <a:effectLst/>
                          <a:hlinkClick r:id="rId34" tooltip="Heroes of Might and Magic (серия игр)"/>
                        </a:rPr>
                        <a:t>Heroes of Might &amp; Magic</a:t>
                      </a:r>
                      <a:endParaRPr lang="en-US" sz="500">
                        <a:effectLst/>
                      </a:endParaRP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500" dirty="0">
                          <a:effectLst/>
                        </a:rPr>
                        <a:t>—</a:t>
                      </a:r>
                    </a:p>
                  </a:txBody>
                  <a:tcPr marL="23649" marR="23649" marT="11824" marB="11824" anchor="ctr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27732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0132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1E59B1-D3CC-DB79-1005-92332DFE6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ru-RU" sz="4100"/>
              <a:t>Вопросы заказчику (задаются до начала проекта)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6B863D-BE19-E419-DB0D-A69300AF35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/>
          </a:bodyPr>
          <a:lstStyle/>
          <a:p>
            <a:r>
              <a:rPr lang="ru-RU" sz="2000"/>
              <a:t>Целевая аудитория </a:t>
            </a:r>
          </a:p>
          <a:p>
            <a:r>
              <a:rPr lang="ru-RU" sz="2000"/>
              <a:t>Стиль и уровень формальности</a:t>
            </a:r>
          </a:p>
          <a:p>
            <a:r>
              <a:rPr lang="ru-RU" sz="2000"/>
              <a:t>Перевод основных терминов (принцип адаптации под ПЯ или транслитерации) </a:t>
            </a:r>
          </a:p>
          <a:p>
            <a:r>
              <a:rPr lang="ru-RU" sz="2000"/>
              <a:t>Непереводимые термины </a:t>
            </a:r>
          </a:p>
          <a:p>
            <a:r>
              <a:rPr lang="ru-RU" sz="2000"/>
              <a:t>Справочные файлы или ссылки</a:t>
            </a:r>
          </a:p>
          <a:p>
            <a:pPr marL="0" indent="0">
              <a:buNone/>
            </a:pPr>
            <a:endParaRPr lang="ru-RU" sz="2000"/>
          </a:p>
        </p:txBody>
      </p:sp>
      <p:pic>
        <p:nvPicPr>
          <p:cNvPr id="7" name="Рисунок 6" descr="Изображение выглядит как текст, Боевик, плакат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302CED10-447D-084C-A249-6F665DF1E2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18342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38184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F5EDAA-4E29-BC5B-869B-BAE4C5E60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ru-RU" sz="3800"/>
              <a:t>Навыки художественного перевода необходимы для перевода диалогов персонажей КИ</a:t>
            </a:r>
          </a:p>
        </p:txBody>
      </p:sp>
      <p:sp>
        <p:nvSpPr>
          <p:cNvPr id="24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1865313"/>
            <a:ext cx="10424160" cy="18288"/>
          </a:xfrm>
          <a:custGeom>
            <a:avLst/>
            <a:gdLst>
              <a:gd name="connsiteX0" fmla="*/ 0 w 10424160"/>
              <a:gd name="connsiteY0" fmla="*/ 0 h 18288"/>
              <a:gd name="connsiteX1" fmla="*/ 903427 w 10424160"/>
              <a:gd name="connsiteY1" fmla="*/ 0 h 18288"/>
              <a:gd name="connsiteX2" fmla="*/ 1389888 w 10424160"/>
              <a:gd name="connsiteY2" fmla="*/ 0 h 18288"/>
              <a:gd name="connsiteX3" fmla="*/ 2189074 w 10424160"/>
              <a:gd name="connsiteY3" fmla="*/ 0 h 18288"/>
              <a:gd name="connsiteX4" fmla="*/ 2675534 w 10424160"/>
              <a:gd name="connsiteY4" fmla="*/ 0 h 18288"/>
              <a:gd name="connsiteX5" fmla="*/ 3370478 w 10424160"/>
              <a:gd name="connsiteY5" fmla="*/ 0 h 18288"/>
              <a:gd name="connsiteX6" fmla="*/ 4169664 w 10424160"/>
              <a:gd name="connsiteY6" fmla="*/ 0 h 18288"/>
              <a:gd name="connsiteX7" fmla="*/ 4551883 w 10424160"/>
              <a:gd name="connsiteY7" fmla="*/ 0 h 18288"/>
              <a:gd name="connsiteX8" fmla="*/ 4934102 w 10424160"/>
              <a:gd name="connsiteY8" fmla="*/ 0 h 18288"/>
              <a:gd name="connsiteX9" fmla="*/ 5837530 w 10424160"/>
              <a:gd name="connsiteY9" fmla="*/ 0 h 18288"/>
              <a:gd name="connsiteX10" fmla="*/ 6532474 w 10424160"/>
              <a:gd name="connsiteY10" fmla="*/ 0 h 18288"/>
              <a:gd name="connsiteX11" fmla="*/ 6914693 w 10424160"/>
              <a:gd name="connsiteY11" fmla="*/ 0 h 18288"/>
              <a:gd name="connsiteX12" fmla="*/ 7609637 w 10424160"/>
              <a:gd name="connsiteY12" fmla="*/ 0 h 18288"/>
              <a:gd name="connsiteX13" fmla="*/ 8513064 w 10424160"/>
              <a:gd name="connsiteY13" fmla="*/ 0 h 18288"/>
              <a:gd name="connsiteX14" fmla="*/ 9103766 w 10424160"/>
              <a:gd name="connsiteY14" fmla="*/ 0 h 18288"/>
              <a:gd name="connsiteX15" fmla="*/ 9694469 w 10424160"/>
              <a:gd name="connsiteY15" fmla="*/ 0 h 18288"/>
              <a:gd name="connsiteX16" fmla="*/ 10424160 w 10424160"/>
              <a:gd name="connsiteY16" fmla="*/ 0 h 18288"/>
              <a:gd name="connsiteX17" fmla="*/ 10424160 w 10424160"/>
              <a:gd name="connsiteY17" fmla="*/ 18288 h 18288"/>
              <a:gd name="connsiteX18" fmla="*/ 9729216 w 10424160"/>
              <a:gd name="connsiteY18" fmla="*/ 18288 h 18288"/>
              <a:gd name="connsiteX19" fmla="*/ 8930030 w 10424160"/>
              <a:gd name="connsiteY19" fmla="*/ 18288 h 18288"/>
              <a:gd name="connsiteX20" fmla="*/ 8130845 w 10424160"/>
              <a:gd name="connsiteY20" fmla="*/ 18288 h 18288"/>
              <a:gd name="connsiteX21" fmla="*/ 7644384 w 10424160"/>
              <a:gd name="connsiteY21" fmla="*/ 18288 h 18288"/>
              <a:gd name="connsiteX22" fmla="*/ 6740957 w 10424160"/>
              <a:gd name="connsiteY22" fmla="*/ 18288 h 18288"/>
              <a:gd name="connsiteX23" fmla="*/ 6046013 w 10424160"/>
              <a:gd name="connsiteY23" fmla="*/ 18288 h 18288"/>
              <a:gd name="connsiteX24" fmla="*/ 5663794 w 10424160"/>
              <a:gd name="connsiteY24" fmla="*/ 18288 h 18288"/>
              <a:gd name="connsiteX25" fmla="*/ 4968850 w 10424160"/>
              <a:gd name="connsiteY25" fmla="*/ 18288 h 18288"/>
              <a:gd name="connsiteX26" fmla="*/ 4378147 w 10424160"/>
              <a:gd name="connsiteY26" fmla="*/ 18288 h 18288"/>
              <a:gd name="connsiteX27" fmla="*/ 3787445 w 10424160"/>
              <a:gd name="connsiteY27" fmla="*/ 18288 h 18288"/>
              <a:gd name="connsiteX28" fmla="*/ 3196742 w 10424160"/>
              <a:gd name="connsiteY28" fmla="*/ 18288 h 18288"/>
              <a:gd name="connsiteX29" fmla="*/ 2606040 w 10424160"/>
              <a:gd name="connsiteY29" fmla="*/ 18288 h 18288"/>
              <a:gd name="connsiteX30" fmla="*/ 1806854 w 10424160"/>
              <a:gd name="connsiteY30" fmla="*/ 18288 h 18288"/>
              <a:gd name="connsiteX31" fmla="*/ 1111910 w 10424160"/>
              <a:gd name="connsiteY31" fmla="*/ 18288 h 18288"/>
              <a:gd name="connsiteX32" fmla="*/ 729691 w 10424160"/>
              <a:gd name="connsiteY32" fmla="*/ 18288 h 18288"/>
              <a:gd name="connsiteX33" fmla="*/ 0 w 10424160"/>
              <a:gd name="connsiteY33" fmla="*/ 18288 h 18288"/>
              <a:gd name="connsiteX34" fmla="*/ 0 w 10424160"/>
              <a:gd name="connsiteY3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4160" h="18288" fill="none" extrusionOk="0">
                <a:moveTo>
                  <a:pt x="0" y="0"/>
                </a:moveTo>
                <a:cubicBezTo>
                  <a:pt x="251416" y="-3874"/>
                  <a:pt x="479411" y="-20508"/>
                  <a:pt x="903427" y="0"/>
                </a:cubicBezTo>
                <a:cubicBezTo>
                  <a:pt x="1327443" y="20508"/>
                  <a:pt x="1177990" y="-7387"/>
                  <a:pt x="1389888" y="0"/>
                </a:cubicBezTo>
                <a:cubicBezTo>
                  <a:pt x="1601786" y="7387"/>
                  <a:pt x="1928602" y="-6697"/>
                  <a:pt x="2189074" y="0"/>
                </a:cubicBezTo>
                <a:cubicBezTo>
                  <a:pt x="2449546" y="6697"/>
                  <a:pt x="2440085" y="-21144"/>
                  <a:pt x="2675534" y="0"/>
                </a:cubicBezTo>
                <a:cubicBezTo>
                  <a:pt x="2910983" y="21144"/>
                  <a:pt x="3026158" y="-11124"/>
                  <a:pt x="3370478" y="0"/>
                </a:cubicBezTo>
                <a:cubicBezTo>
                  <a:pt x="3714798" y="11124"/>
                  <a:pt x="3864539" y="-10660"/>
                  <a:pt x="4169664" y="0"/>
                </a:cubicBezTo>
                <a:cubicBezTo>
                  <a:pt x="4474789" y="10660"/>
                  <a:pt x="4471218" y="16488"/>
                  <a:pt x="4551883" y="0"/>
                </a:cubicBezTo>
                <a:cubicBezTo>
                  <a:pt x="4632548" y="-16488"/>
                  <a:pt x="4786830" y="7986"/>
                  <a:pt x="4934102" y="0"/>
                </a:cubicBezTo>
                <a:cubicBezTo>
                  <a:pt x="5081374" y="-7986"/>
                  <a:pt x="5575881" y="-33003"/>
                  <a:pt x="5837530" y="0"/>
                </a:cubicBezTo>
                <a:cubicBezTo>
                  <a:pt x="6099179" y="33003"/>
                  <a:pt x="6305895" y="14170"/>
                  <a:pt x="6532474" y="0"/>
                </a:cubicBezTo>
                <a:cubicBezTo>
                  <a:pt x="6759053" y="-14170"/>
                  <a:pt x="6726707" y="16121"/>
                  <a:pt x="6914693" y="0"/>
                </a:cubicBezTo>
                <a:cubicBezTo>
                  <a:pt x="7102679" y="-16121"/>
                  <a:pt x="7397857" y="32594"/>
                  <a:pt x="7609637" y="0"/>
                </a:cubicBezTo>
                <a:cubicBezTo>
                  <a:pt x="7821417" y="-32594"/>
                  <a:pt x="8141235" y="-3745"/>
                  <a:pt x="8513064" y="0"/>
                </a:cubicBezTo>
                <a:cubicBezTo>
                  <a:pt x="8884893" y="3745"/>
                  <a:pt x="8877548" y="3359"/>
                  <a:pt x="9103766" y="0"/>
                </a:cubicBezTo>
                <a:cubicBezTo>
                  <a:pt x="9329984" y="-3359"/>
                  <a:pt x="9545570" y="-17843"/>
                  <a:pt x="9694469" y="0"/>
                </a:cubicBezTo>
                <a:cubicBezTo>
                  <a:pt x="9843368" y="17843"/>
                  <a:pt x="10162477" y="-1217"/>
                  <a:pt x="10424160" y="0"/>
                </a:cubicBezTo>
                <a:cubicBezTo>
                  <a:pt x="10424498" y="7640"/>
                  <a:pt x="10423710" y="11289"/>
                  <a:pt x="10424160" y="18288"/>
                </a:cubicBezTo>
                <a:cubicBezTo>
                  <a:pt x="10184680" y="20716"/>
                  <a:pt x="10034768" y="-9357"/>
                  <a:pt x="9729216" y="18288"/>
                </a:cubicBezTo>
                <a:cubicBezTo>
                  <a:pt x="9423664" y="45933"/>
                  <a:pt x="9309220" y="36372"/>
                  <a:pt x="8930030" y="18288"/>
                </a:cubicBezTo>
                <a:cubicBezTo>
                  <a:pt x="8550840" y="204"/>
                  <a:pt x="8513376" y="34707"/>
                  <a:pt x="8130845" y="18288"/>
                </a:cubicBezTo>
                <a:cubicBezTo>
                  <a:pt x="7748315" y="1869"/>
                  <a:pt x="7864674" y="19659"/>
                  <a:pt x="7644384" y="18288"/>
                </a:cubicBezTo>
                <a:cubicBezTo>
                  <a:pt x="7424094" y="16917"/>
                  <a:pt x="6947001" y="55680"/>
                  <a:pt x="6740957" y="18288"/>
                </a:cubicBezTo>
                <a:cubicBezTo>
                  <a:pt x="6534913" y="-19104"/>
                  <a:pt x="6313809" y="33391"/>
                  <a:pt x="6046013" y="18288"/>
                </a:cubicBezTo>
                <a:cubicBezTo>
                  <a:pt x="5778217" y="3185"/>
                  <a:pt x="5786775" y="1439"/>
                  <a:pt x="5663794" y="18288"/>
                </a:cubicBezTo>
                <a:cubicBezTo>
                  <a:pt x="5540813" y="35137"/>
                  <a:pt x="5204724" y="25434"/>
                  <a:pt x="4968850" y="18288"/>
                </a:cubicBezTo>
                <a:cubicBezTo>
                  <a:pt x="4732976" y="11142"/>
                  <a:pt x="4559928" y="34568"/>
                  <a:pt x="4378147" y="18288"/>
                </a:cubicBezTo>
                <a:cubicBezTo>
                  <a:pt x="4196366" y="2008"/>
                  <a:pt x="3992200" y="35409"/>
                  <a:pt x="3787445" y="18288"/>
                </a:cubicBezTo>
                <a:cubicBezTo>
                  <a:pt x="3582690" y="1167"/>
                  <a:pt x="3488876" y="-7583"/>
                  <a:pt x="3196742" y="18288"/>
                </a:cubicBezTo>
                <a:cubicBezTo>
                  <a:pt x="2904608" y="44159"/>
                  <a:pt x="2729828" y="45906"/>
                  <a:pt x="2606040" y="18288"/>
                </a:cubicBezTo>
                <a:cubicBezTo>
                  <a:pt x="2482252" y="-9330"/>
                  <a:pt x="2000672" y="-5498"/>
                  <a:pt x="1806854" y="18288"/>
                </a:cubicBezTo>
                <a:cubicBezTo>
                  <a:pt x="1613036" y="42074"/>
                  <a:pt x="1310933" y="-4240"/>
                  <a:pt x="1111910" y="18288"/>
                </a:cubicBezTo>
                <a:cubicBezTo>
                  <a:pt x="912887" y="40816"/>
                  <a:pt x="891560" y="1701"/>
                  <a:pt x="729691" y="18288"/>
                </a:cubicBezTo>
                <a:cubicBezTo>
                  <a:pt x="567822" y="34875"/>
                  <a:pt x="203025" y="34462"/>
                  <a:pt x="0" y="18288"/>
                </a:cubicBezTo>
                <a:cubicBezTo>
                  <a:pt x="-82" y="11708"/>
                  <a:pt x="-178" y="8956"/>
                  <a:pt x="0" y="0"/>
                </a:cubicBezTo>
                <a:close/>
              </a:path>
              <a:path w="10424160" h="18288" stroke="0" extrusionOk="0">
                <a:moveTo>
                  <a:pt x="0" y="0"/>
                </a:moveTo>
                <a:cubicBezTo>
                  <a:pt x="119910" y="17195"/>
                  <a:pt x="345032" y="1652"/>
                  <a:pt x="590702" y="0"/>
                </a:cubicBezTo>
                <a:cubicBezTo>
                  <a:pt x="836372" y="-1652"/>
                  <a:pt x="830717" y="-10944"/>
                  <a:pt x="972922" y="0"/>
                </a:cubicBezTo>
                <a:cubicBezTo>
                  <a:pt x="1115127" y="10944"/>
                  <a:pt x="1638708" y="17269"/>
                  <a:pt x="1876349" y="0"/>
                </a:cubicBezTo>
                <a:cubicBezTo>
                  <a:pt x="2113990" y="-17269"/>
                  <a:pt x="2263529" y="27642"/>
                  <a:pt x="2467051" y="0"/>
                </a:cubicBezTo>
                <a:cubicBezTo>
                  <a:pt x="2670573" y="-27642"/>
                  <a:pt x="2867743" y="-1552"/>
                  <a:pt x="3057754" y="0"/>
                </a:cubicBezTo>
                <a:cubicBezTo>
                  <a:pt x="3247765" y="1552"/>
                  <a:pt x="3729099" y="45169"/>
                  <a:pt x="3961181" y="0"/>
                </a:cubicBezTo>
                <a:cubicBezTo>
                  <a:pt x="4193263" y="-45169"/>
                  <a:pt x="4313735" y="4067"/>
                  <a:pt x="4447642" y="0"/>
                </a:cubicBezTo>
                <a:cubicBezTo>
                  <a:pt x="4581549" y="-4067"/>
                  <a:pt x="5123626" y="11867"/>
                  <a:pt x="5351069" y="0"/>
                </a:cubicBezTo>
                <a:cubicBezTo>
                  <a:pt x="5578512" y="-11867"/>
                  <a:pt x="6044105" y="-19983"/>
                  <a:pt x="6254496" y="0"/>
                </a:cubicBezTo>
                <a:cubicBezTo>
                  <a:pt x="6464887" y="19983"/>
                  <a:pt x="6664731" y="4232"/>
                  <a:pt x="6949440" y="0"/>
                </a:cubicBezTo>
                <a:cubicBezTo>
                  <a:pt x="7234149" y="-4232"/>
                  <a:pt x="7497205" y="28731"/>
                  <a:pt x="7852867" y="0"/>
                </a:cubicBezTo>
                <a:cubicBezTo>
                  <a:pt x="8208529" y="-28731"/>
                  <a:pt x="8287556" y="2616"/>
                  <a:pt x="8443570" y="0"/>
                </a:cubicBezTo>
                <a:cubicBezTo>
                  <a:pt x="8599584" y="-2616"/>
                  <a:pt x="8871283" y="-14113"/>
                  <a:pt x="9034272" y="0"/>
                </a:cubicBezTo>
                <a:cubicBezTo>
                  <a:pt x="9197261" y="14113"/>
                  <a:pt x="9604978" y="-35623"/>
                  <a:pt x="9833458" y="0"/>
                </a:cubicBezTo>
                <a:cubicBezTo>
                  <a:pt x="10061938" y="35623"/>
                  <a:pt x="10231944" y="-8194"/>
                  <a:pt x="10424160" y="0"/>
                </a:cubicBezTo>
                <a:cubicBezTo>
                  <a:pt x="10424285" y="4395"/>
                  <a:pt x="10424085" y="9776"/>
                  <a:pt x="10424160" y="18288"/>
                </a:cubicBezTo>
                <a:cubicBezTo>
                  <a:pt x="10058736" y="-5772"/>
                  <a:pt x="9942989" y="-18764"/>
                  <a:pt x="9624974" y="18288"/>
                </a:cubicBezTo>
                <a:cubicBezTo>
                  <a:pt x="9306959" y="55340"/>
                  <a:pt x="9229263" y="24995"/>
                  <a:pt x="8930030" y="18288"/>
                </a:cubicBezTo>
                <a:cubicBezTo>
                  <a:pt x="8630797" y="11581"/>
                  <a:pt x="8647263" y="10931"/>
                  <a:pt x="8547811" y="18288"/>
                </a:cubicBezTo>
                <a:cubicBezTo>
                  <a:pt x="8448359" y="25645"/>
                  <a:pt x="8173221" y="219"/>
                  <a:pt x="8061350" y="18288"/>
                </a:cubicBezTo>
                <a:cubicBezTo>
                  <a:pt x="7949479" y="36357"/>
                  <a:pt x="7437002" y="17516"/>
                  <a:pt x="7157923" y="18288"/>
                </a:cubicBezTo>
                <a:cubicBezTo>
                  <a:pt x="6878844" y="19060"/>
                  <a:pt x="6610241" y="8864"/>
                  <a:pt x="6462979" y="18288"/>
                </a:cubicBezTo>
                <a:cubicBezTo>
                  <a:pt x="6315717" y="27712"/>
                  <a:pt x="6124879" y="4989"/>
                  <a:pt x="5976518" y="18288"/>
                </a:cubicBezTo>
                <a:cubicBezTo>
                  <a:pt x="5828157" y="31587"/>
                  <a:pt x="5566880" y="7112"/>
                  <a:pt x="5281574" y="18288"/>
                </a:cubicBezTo>
                <a:cubicBezTo>
                  <a:pt x="4996268" y="29464"/>
                  <a:pt x="5085614" y="20493"/>
                  <a:pt x="4899355" y="18288"/>
                </a:cubicBezTo>
                <a:cubicBezTo>
                  <a:pt x="4713096" y="16083"/>
                  <a:pt x="4606138" y="34359"/>
                  <a:pt x="4517136" y="18288"/>
                </a:cubicBezTo>
                <a:cubicBezTo>
                  <a:pt x="4428134" y="2217"/>
                  <a:pt x="4125335" y="52414"/>
                  <a:pt x="3822192" y="18288"/>
                </a:cubicBezTo>
                <a:cubicBezTo>
                  <a:pt x="3519049" y="-15838"/>
                  <a:pt x="3453132" y="3859"/>
                  <a:pt x="3335731" y="18288"/>
                </a:cubicBezTo>
                <a:cubicBezTo>
                  <a:pt x="3218330" y="32717"/>
                  <a:pt x="2718749" y="-13936"/>
                  <a:pt x="2536546" y="18288"/>
                </a:cubicBezTo>
                <a:cubicBezTo>
                  <a:pt x="2354343" y="50512"/>
                  <a:pt x="2190669" y="3238"/>
                  <a:pt x="2050085" y="18288"/>
                </a:cubicBezTo>
                <a:cubicBezTo>
                  <a:pt x="1909501" y="33338"/>
                  <a:pt x="1520975" y="3062"/>
                  <a:pt x="1250899" y="18288"/>
                </a:cubicBezTo>
                <a:cubicBezTo>
                  <a:pt x="980823" y="33514"/>
                  <a:pt x="992936" y="28036"/>
                  <a:pt x="868680" y="18288"/>
                </a:cubicBezTo>
                <a:cubicBezTo>
                  <a:pt x="744424" y="8540"/>
                  <a:pt x="230364" y="33365"/>
                  <a:pt x="0" y="18288"/>
                </a:cubicBezTo>
                <a:cubicBezTo>
                  <a:pt x="-504" y="12101"/>
                  <a:pt x="-591" y="77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E59E3BE3-533E-DCAF-9128-D8A4896E46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3253248"/>
              </p:ext>
            </p:extLst>
          </p:nvPr>
        </p:nvGraphicFramePr>
        <p:xfrm>
          <a:off x="345989" y="2730844"/>
          <a:ext cx="11684430" cy="3102534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678794">
                  <a:extLst>
                    <a:ext uri="{9D8B030D-6E8A-4147-A177-3AD203B41FA5}">
                      <a16:colId xmlns:a16="http://schemas.microsoft.com/office/drawing/2014/main" val="3563205086"/>
                    </a:ext>
                  </a:extLst>
                </a:gridCol>
                <a:gridCol w="4060707">
                  <a:extLst>
                    <a:ext uri="{9D8B030D-6E8A-4147-A177-3AD203B41FA5}">
                      <a16:colId xmlns:a16="http://schemas.microsoft.com/office/drawing/2014/main" val="4054791204"/>
                    </a:ext>
                  </a:extLst>
                </a:gridCol>
                <a:gridCol w="3944929">
                  <a:extLst>
                    <a:ext uri="{9D8B030D-6E8A-4147-A177-3AD203B41FA5}">
                      <a16:colId xmlns:a16="http://schemas.microsoft.com/office/drawing/2014/main" val="798998177"/>
                    </a:ext>
                  </a:extLst>
                </a:gridCol>
              </a:tblGrid>
              <a:tr h="799804">
                <a:tc>
                  <a:txBody>
                    <a:bodyPr/>
                    <a:lstStyle/>
                    <a:p>
                      <a:pPr fontAlgn="t"/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</a:rPr>
                        <a:t>ENGLISH</a:t>
                      </a:r>
                    </a:p>
                  </a:txBody>
                  <a:tcPr marL="169733" marR="101840" marT="101840" marB="101840">
                    <a:lnL w="38100" cap="flat" cmpd="sng" algn="ctr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636B6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</a:rPr>
                        <a:t>INCORRECT RUSSIAN</a:t>
                      </a:r>
                    </a:p>
                  </a:txBody>
                  <a:tcPr marL="169733" marR="101840" marT="101840" marB="101840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636B6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</a:rPr>
                        <a:t>CORRECT RUSSIAN</a:t>
                      </a:r>
                    </a:p>
                  </a:txBody>
                  <a:tcPr marL="169733" marR="101840" marT="101840" marB="101840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38100" cap="flat" cmpd="sng" algn="ctr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636B68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822382"/>
                  </a:ext>
                </a:extLst>
              </a:tr>
              <a:tr h="1151365">
                <a:tc>
                  <a:txBody>
                    <a:bodyPr/>
                    <a:lstStyle/>
                    <a:p>
                      <a:pPr fontAlgn="t"/>
                      <a:r>
                        <a:rPr lang="en-US" sz="16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Are you not allied with the one they </a:t>
                      </a:r>
                      <a:endParaRPr lang="ru-RU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</a:endParaRPr>
                    </a:p>
                    <a:p>
                      <a:pPr fontAlgn="t"/>
                      <a:r>
                        <a:rPr lang="en-US" sz="16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call Raina?</a:t>
                      </a:r>
                      <a:endParaRPr lang="en-US" sz="16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</a:endParaRPr>
                    </a:p>
                  </a:txBody>
                  <a:tcPr marL="169733" marR="101840" marT="101840" marB="101840">
                    <a:lnL w="38100" cap="flat" cmpd="sng" algn="ctr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Ты не являешься союзником той, кого </a:t>
                      </a:r>
                    </a:p>
                    <a:p>
                      <a:pPr fontAlgn="t"/>
                      <a:r>
                        <a:rPr lang="ru-RU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зовут Рейна?</a:t>
                      </a:r>
                    </a:p>
                  </a:txBody>
                  <a:tcPr marL="169733" marR="101840" marT="101840" marB="101840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Ты, случайно, не в сговоре с этой Рейной?</a:t>
                      </a:r>
                    </a:p>
                  </a:txBody>
                  <a:tcPr marL="169733" marR="101840" marT="101840" marB="101840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001996"/>
                  </a:ext>
                </a:extLst>
              </a:tr>
              <a:tr h="1151365">
                <a:tc>
                  <a:txBody>
                    <a:bodyPr/>
                    <a:lstStyle/>
                    <a:p>
                      <a:pPr fontAlgn="t"/>
                      <a:r>
                        <a:rPr lang="en-US" sz="16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Thank God you’re here to clarify things.</a:t>
                      </a:r>
                      <a:endParaRPr lang="en-US" sz="16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</a:endParaRPr>
                    </a:p>
                  </a:txBody>
                  <a:tcPr marL="169733" marR="101840" marT="101840" marB="101840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Слава Богу, что ты здесь, чтобы все </a:t>
                      </a:r>
                    </a:p>
                    <a:p>
                      <a:pPr fontAlgn="t"/>
                      <a:r>
                        <a:rPr lang="ru-RU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объяснить.</a:t>
                      </a:r>
                    </a:p>
                  </a:txBody>
                  <a:tcPr marL="169733" marR="101840" marT="101840" marB="101840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Слава богу, что ты умеешь все хорошо </a:t>
                      </a:r>
                    </a:p>
                    <a:p>
                      <a:pPr fontAlgn="t"/>
                      <a:r>
                        <a:rPr lang="ru-RU" sz="16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объяснять.</a:t>
                      </a:r>
                    </a:p>
                  </a:txBody>
                  <a:tcPr marL="169733" marR="101840" marT="101840" marB="101840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19952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6158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181FE16D-0BB9-43FC-A645-3419A195E1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3EAB11A-76F7-48F4-9B4F-5BFDF4BF9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300" y="2385102"/>
            <a:ext cx="574091" cy="2087796"/>
            <a:chOff x="209668" y="2857422"/>
            <a:chExt cx="463662" cy="2087796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4D4C416-D5F4-4F6F-A6F1-87A21CD4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423947" y="2857422"/>
              <a:ext cx="249383" cy="208779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6AC1C30-21C6-4BF6-93EE-B211D7A85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209668" y="2857423"/>
              <a:ext cx="1" cy="208779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81E140AE-0ABF-47C8-BF32-7D2F0CF2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631767"/>
            <a:ext cx="11111729" cy="5752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9FED87-5B80-EC94-E927-E2C9742FB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618" y="1239927"/>
            <a:ext cx="4008586" cy="4680583"/>
          </a:xfrm>
        </p:spPr>
        <p:txBody>
          <a:bodyPr anchor="ctr">
            <a:normAutofit/>
          </a:bodyPr>
          <a:lstStyle/>
          <a:p>
            <a:r>
              <a:rPr lang="ru-RU" dirty="0"/>
              <a:t>Перевод имен собственных (на примере имен персонажей игры </a:t>
            </a:r>
            <a:r>
              <a:rPr lang="en-US" dirty="0"/>
              <a:t>Kubo’s Quest</a:t>
            </a:r>
            <a:r>
              <a:rPr lang="ru-RU" dirty="0"/>
              <a:t>)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F214182E-2B5E-64F1-A66C-855E812C1B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6849004"/>
              </p:ext>
            </p:extLst>
          </p:nvPr>
        </p:nvGraphicFramePr>
        <p:xfrm>
          <a:off x="5162204" y="2637907"/>
          <a:ext cx="6086860" cy="2477788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946627">
                  <a:extLst>
                    <a:ext uri="{9D8B030D-6E8A-4147-A177-3AD203B41FA5}">
                      <a16:colId xmlns:a16="http://schemas.microsoft.com/office/drawing/2014/main" val="3993949183"/>
                    </a:ext>
                  </a:extLst>
                </a:gridCol>
                <a:gridCol w="2265311">
                  <a:extLst>
                    <a:ext uri="{9D8B030D-6E8A-4147-A177-3AD203B41FA5}">
                      <a16:colId xmlns:a16="http://schemas.microsoft.com/office/drawing/2014/main" val="1355957432"/>
                    </a:ext>
                  </a:extLst>
                </a:gridCol>
                <a:gridCol w="1874922">
                  <a:extLst>
                    <a:ext uri="{9D8B030D-6E8A-4147-A177-3AD203B41FA5}">
                      <a16:colId xmlns:a16="http://schemas.microsoft.com/office/drawing/2014/main" val="4099564662"/>
                    </a:ext>
                  </a:extLst>
                </a:gridCol>
              </a:tblGrid>
              <a:tr h="619447">
                <a:tc>
                  <a:txBody>
                    <a:bodyPr/>
                    <a:lstStyle/>
                    <a:p>
                      <a:pPr fontAlgn="t"/>
                      <a:r>
                        <a:rPr lang="ru-RU" sz="1800" b="1" cap="none" spc="0" dirty="0">
                          <a:solidFill>
                            <a:schemeClr val="tx1"/>
                          </a:solidFill>
                          <a:effectLst/>
                        </a:rPr>
                        <a:t>Исходный текст</a:t>
                      </a:r>
                    </a:p>
                  </a:txBody>
                  <a:tcPr marL="0" marR="62505" marT="25002" marB="187514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 b="1" cap="none" spc="0">
                          <a:solidFill>
                            <a:schemeClr val="tx1"/>
                          </a:solidFill>
                          <a:effectLst/>
                        </a:rPr>
                        <a:t>Перевод в фильме</a:t>
                      </a:r>
                    </a:p>
                  </a:txBody>
                  <a:tcPr marL="0" marR="62505" marT="25002" marB="187514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 b="1" cap="none" spc="0">
                          <a:solidFill>
                            <a:schemeClr val="tx1"/>
                          </a:solidFill>
                          <a:effectLst/>
                        </a:rPr>
                        <a:t>Перевод в игре</a:t>
                      </a:r>
                    </a:p>
                  </a:txBody>
                  <a:tcPr marL="0" marR="62505" marT="25002" marB="187514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4047383"/>
                  </a:ext>
                </a:extLst>
              </a:tr>
              <a:tr h="619447">
                <a:tc>
                  <a:txBody>
                    <a:bodyPr/>
                    <a:lstStyle/>
                    <a:p>
                      <a:pPr fontAlgn="t"/>
                      <a:r>
                        <a:rPr lang="en-US" sz="1800" cap="none" spc="0">
                          <a:solidFill>
                            <a:schemeClr val="tx1"/>
                          </a:solidFill>
                          <a:effectLst/>
                        </a:rPr>
                        <a:t>Hanzo</a:t>
                      </a:r>
                    </a:p>
                  </a:txBody>
                  <a:tcPr marL="0" marR="62505" marT="25002" marB="18751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 cap="none" spc="0" dirty="0" err="1">
                          <a:solidFill>
                            <a:schemeClr val="tx1"/>
                          </a:solidFill>
                          <a:effectLst/>
                        </a:rPr>
                        <a:t>Ханзо</a:t>
                      </a:r>
                      <a:endParaRPr lang="ru-RU" sz="1800" cap="none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0" marR="62505" marT="25002" marB="18751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 cap="none" spc="0">
                          <a:solidFill>
                            <a:schemeClr val="tx1"/>
                          </a:solidFill>
                          <a:effectLst/>
                        </a:rPr>
                        <a:t>Ганзо</a:t>
                      </a:r>
                    </a:p>
                  </a:txBody>
                  <a:tcPr marL="0" marR="62505" marT="25002" marB="18751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3536376"/>
                  </a:ext>
                </a:extLst>
              </a:tr>
              <a:tr h="619447">
                <a:tc>
                  <a:txBody>
                    <a:bodyPr/>
                    <a:lstStyle/>
                    <a:p>
                      <a:pPr fontAlgn="t"/>
                      <a:r>
                        <a:rPr lang="en-US" sz="1800" cap="none" spc="0">
                          <a:solidFill>
                            <a:schemeClr val="tx1"/>
                          </a:solidFill>
                          <a:effectLst/>
                        </a:rPr>
                        <a:t>Beetle</a:t>
                      </a:r>
                    </a:p>
                  </a:txBody>
                  <a:tcPr marL="0" marR="62505" marT="25002" marB="18751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 cap="none" spc="0">
                          <a:solidFill>
                            <a:schemeClr val="tx1"/>
                          </a:solidFill>
                          <a:effectLst/>
                        </a:rPr>
                        <a:t>Жук</a:t>
                      </a:r>
                    </a:p>
                  </a:txBody>
                  <a:tcPr marL="0" marR="62505" marT="25002" marB="18751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 cap="none" spc="0">
                          <a:solidFill>
                            <a:schemeClr val="tx1"/>
                          </a:solidFill>
                          <a:effectLst/>
                        </a:rPr>
                        <a:t>Скарабей</a:t>
                      </a:r>
                    </a:p>
                  </a:txBody>
                  <a:tcPr marL="0" marR="62505" marT="25002" marB="18751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7283218"/>
                  </a:ext>
                </a:extLst>
              </a:tr>
              <a:tr h="619447">
                <a:tc>
                  <a:txBody>
                    <a:bodyPr/>
                    <a:lstStyle/>
                    <a:p>
                      <a:pPr fontAlgn="t"/>
                      <a:r>
                        <a:rPr lang="en-US" sz="1800" cap="none" spc="0">
                          <a:solidFill>
                            <a:schemeClr val="tx1"/>
                          </a:solidFill>
                          <a:effectLst/>
                        </a:rPr>
                        <a:t>Monkey</a:t>
                      </a:r>
                    </a:p>
                  </a:txBody>
                  <a:tcPr marL="0" marR="62505" marT="25002" marB="18751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 cap="none" spc="0">
                          <a:solidFill>
                            <a:schemeClr val="tx1"/>
                          </a:solidFill>
                          <a:effectLst/>
                        </a:rPr>
                        <a:t>Обезьяна</a:t>
                      </a:r>
                    </a:p>
                  </a:txBody>
                  <a:tcPr marL="0" marR="62505" marT="25002" marB="18751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 cap="none" spc="0" dirty="0">
                          <a:solidFill>
                            <a:schemeClr val="tx1"/>
                          </a:solidFill>
                          <a:effectLst/>
                        </a:rPr>
                        <a:t>Макака</a:t>
                      </a:r>
                    </a:p>
                  </a:txBody>
                  <a:tcPr marL="0" marR="62505" marT="25002" marB="18751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9386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5449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723140-AB4E-E82D-31C9-E9EE0D70D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ru-RU" sz="2600"/>
              <a:t>При переводе имен персонажей чаще всего используются:</a:t>
            </a:r>
            <a:br>
              <a:rPr lang="ru-RU" sz="2600"/>
            </a:br>
            <a:endParaRPr lang="ru-RU" sz="260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F7ED1D-DFF4-A78E-7378-7A774F8F64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r>
              <a:rPr lang="ru-RU" sz="2400"/>
              <a:t>Транслитерация или транскрипция.  </a:t>
            </a:r>
          </a:p>
          <a:p>
            <a:pPr marL="0" indent="0">
              <a:buNone/>
            </a:pPr>
            <a:r>
              <a:rPr lang="ru-RU" sz="2400"/>
              <a:t>Пример: </a:t>
            </a:r>
            <a:r>
              <a:rPr lang="en-US" sz="2400"/>
              <a:t>Amigo Bear — </a:t>
            </a:r>
            <a:r>
              <a:rPr lang="ru-RU" sz="2400"/>
              <a:t>Амиго</a:t>
            </a:r>
          </a:p>
          <a:p>
            <a:r>
              <a:rPr lang="ru-RU" sz="2400"/>
              <a:t>Буквальный перевод (обычно «говорящие» имена и прозвища).</a:t>
            </a:r>
          </a:p>
          <a:p>
            <a:pPr marL="0" indent="0">
              <a:buNone/>
            </a:pPr>
            <a:r>
              <a:rPr lang="ru-RU" sz="2400"/>
              <a:t>Пример: </a:t>
            </a:r>
            <a:r>
              <a:rPr lang="en-US" sz="2400"/>
              <a:t>Bedtime Bear — </a:t>
            </a:r>
            <a:r>
              <a:rPr lang="ru-RU" sz="2400"/>
              <a:t>Соня</a:t>
            </a:r>
          </a:p>
          <a:p>
            <a:r>
              <a:rPr lang="ru-RU" sz="2400"/>
              <a:t>Смешанный перевод. </a:t>
            </a:r>
          </a:p>
          <a:p>
            <a:pPr marL="0" indent="0">
              <a:buNone/>
            </a:pPr>
            <a:r>
              <a:rPr lang="ru-RU" sz="2400"/>
              <a:t>Пример: </a:t>
            </a:r>
            <a:r>
              <a:rPr lang="en-US" sz="2400"/>
              <a:t>Champ Care Bear — </a:t>
            </a:r>
            <a:r>
              <a:rPr lang="ru-RU" sz="2400"/>
              <a:t>Медвежонок Чемп</a:t>
            </a:r>
          </a:p>
          <a:p>
            <a:endParaRPr lang="ru-RU" sz="2400"/>
          </a:p>
        </p:txBody>
      </p:sp>
    </p:spTree>
    <p:extLst>
      <p:ext uri="{BB962C8B-B14F-4D97-AF65-F5344CB8AC3E}">
        <p14:creationId xmlns:p14="http://schemas.microsoft.com/office/powerpoint/2010/main" val="1636411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C9C5A4-A9F1-E5CD-C9BF-1719A25F0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ru-RU" sz="5400"/>
              <a:t>Работа с глоссарием</a:t>
            </a:r>
          </a:p>
        </p:txBody>
      </p:sp>
      <p:sp>
        <p:nvSpPr>
          <p:cNvPr id="15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F6BFC5-1014-CAF9-7689-8E554A10C6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ru-RU" sz="1500"/>
              <a:t>Имена и прозвища персонажей.</a:t>
            </a:r>
          </a:p>
          <a:p>
            <a:r>
              <a:rPr lang="ru-RU" sz="1500"/>
              <a:t>Названия локаций (определенных мест на карте или просто местностей, в которых происходит действие), а также сцен поиска предметов. </a:t>
            </a:r>
          </a:p>
          <a:p>
            <a:r>
              <a:rPr lang="ru-RU" sz="1500"/>
              <a:t>Названия достижений, титулов, медалей и прочих наград. </a:t>
            </a:r>
          </a:p>
          <a:p>
            <a:r>
              <a:rPr lang="ru-RU" sz="1500"/>
              <a:t>Названия заданий, миссий. </a:t>
            </a:r>
          </a:p>
          <a:p>
            <a:r>
              <a:rPr lang="ru-RU" sz="1500"/>
              <a:t>Названия коллекций предметов. </a:t>
            </a:r>
          </a:p>
          <a:p>
            <a:r>
              <a:rPr lang="ru-RU" sz="1500"/>
              <a:t>Названия элементов интерфейса (вкладок, окон и т. д.) </a:t>
            </a:r>
          </a:p>
          <a:p>
            <a:r>
              <a:rPr lang="ru-RU" sz="1500"/>
              <a:t>Названия рас.</a:t>
            </a:r>
          </a:p>
          <a:p>
            <a:r>
              <a:rPr lang="ru-RU" sz="1500"/>
              <a:t>Названия монстров.</a:t>
            </a:r>
          </a:p>
          <a:p>
            <a:r>
              <a:rPr lang="ru-RU" sz="1500"/>
              <a:t>Названия классов и профессий. </a:t>
            </a:r>
          </a:p>
          <a:p>
            <a:r>
              <a:rPr lang="ru-RU" sz="1500"/>
              <a:t>Названия предметов задания и прочих предметов, хранящихся в инвентаре персонажа (в том числе оружия и доспехов), если они встречаются в игре более одного раза. Предметы задания игрок должен найти и принести </a:t>
            </a:r>
            <a:r>
              <a:rPr lang="en-US" sz="1500"/>
              <a:t>NPC </a:t>
            </a:r>
            <a:r>
              <a:rPr lang="ru-RU" sz="1500"/>
              <a:t>для выполнения квеста. </a:t>
            </a:r>
          </a:p>
          <a:p>
            <a:pPr marL="0" indent="0">
              <a:buNone/>
            </a:pPr>
            <a:endParaRPr lang="ru-RU" sz="1500"/>
          </a:p>
        </p:txBody>
      </p:sp>
      <p:pic>
        <p:nvPicPr>
          <p:cNvPr id="5" name="Рисунок 4" descr="Изображение выглядит как одежда, Компьютерная игра, Игра в жанре приключенческого боевика, небо&#10;&#10;Автоматически созданное описание">
            <a:extLst>
              <a:ext uri="{FF2B5EF4-FFF2-40B4-BE49-F238E27FC236}">
                <a16:creationId xmlns:a16="http://schemas.microsoft.com/office/drawing/2014/main" id="{02EAE484-9910-3044-38D7-2ACC2DED77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125" r="4760" b="2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6984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435E95-8810-6C27-974C-63B17B461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ru-RU" sz="5400"/>
              <a:t>Что в глоссарий не входит: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3AF24A-863E-BDAF-5A83-188785A842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ru-RU" sz="2400"/>
              <a:t>— элементы крупнее словосочетания (предложения, абзацы и т. д.);</a:t>
            </a:r>
          </a:p>
          <a:p>
            <a:pPr marL="0" indent="0">
              <a:buNone/>
            </a:pPr>
            <a:r>
              <a:rPr lang="ru-RU" sz="2400"/>
              <a:t>— теги;</a:t>
            </a:r>
          </a:p>
          <a:p>
            <a:pPr marL="0" indent="0">
              <a:buNone/>
            </a:pPr>
            <a:r>
              <a:rPr lang="ru-RU" sz="2400"/>
              <a:t>— служебные слова: предлоги, союзы, артикли.</a:t>
            </a:r>
          </a:p>
          <a:p>
            <a:endParaRPr lang="ru-RU" sz="2400"/>
          </a:p>
        </p:txBody>
      </p:sp>
    </p:spTree>
    <p:extLst>
      <p:ext uri="{BB962C8B-B14F-4D97-AF65-F5344CB8AC3E}">
        <p14:creationId xmlns:p14="http://schemas.microsoft.com/office/powerpoint/2010/main" val="4163230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A6EE81-157C-E28A-0E7F-C052EB9A8B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35" t="3639" r="15157" b="-2"/>
          <a:stretch/>
        </p:blipFill>
        <p:spPr>
          <a:xfrm>
            <a:off x="3522468" y="10"/>
            <a:ext cx="866953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5CAC76-0E56-0ED9-546D-D9B2F57CD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ru-RU" sz="2800"/>
              <a:t>Перевод названий монстров</a:t>
            </a:r>
          </a:p>
        </p:txBody>
      </p:sp>
      <p:sp>
        <p:nvSpPr>
          <p:cNvPr id="17" name="Rectangle 13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173CBE-CE49-1309-46C0-2EF95FFCC1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969552" cy="3207258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ru-RU" sz="2000" dirty="0"/>
              <a:t>Названия монстров должны:</a:t>
            </a:r>
          </a:p>
          <a:p>
            <a:r>
              <a:rPr lang="ru-RU" sz="2000" dirty="0"/>
              <a:t>быть короткими, но образными;</a:t>
            </a:r>
          </a:p>
          <a:p>
            <a:r>
              <a:rPr lang="ru-RU" sz="2000" dirty="0"/>
              <a:t>соответствовать стилю игры.</a:t>
            </a:r>
          </a:p>
          <a:p>
            <a:pPr marL="0" indent="0">
              <a:buNone/>
            </a:pPr>
            <a:br>
              <a:rPr lang="ru-RU" sz="2000" dirty="0"/>
            </a:br>
            <a:r>
              <a:rPr lang="en-US" sz="2000" dirty="0"/>
              <a:t>English: Mutant stag beetle</a:t>
            </a:r>
          </a:p>
          <a:p>
            <a:pPr marL="0" indent="0">
              <a:buNone/>
            </a:pPr>
            <a:r>
              <a:rPr lang="en-US" sz="2000" dirty="0"/>
              <a:t>Incorrect: </a:t>
            </a:r>
            <a:r>
              <a:rPr lang="ru-RU" sz="2000" dirty="0"/>
              <a:t>мутант-жук-олень</a:t>
            </a:r>
          </a:p>
          <a:p>
            <a:pPr marL="0" indent="0">
              <a:buNone/>
            </a:pPr>
            <a:r>
              <a:rPr lang="en-US" sz="2000" dirty="0"/>
              <a:t>Correct: </a:t>
            </a:r>
            <a:r>
              <a:rPr lang="ru-RU" sz="2000" dirty="0"/>
              <a:t>мутировавший жук-олень</a:t>
            </a:r>
          </a:p>
        </p:txBody>
      </p:sp>
    </p:spTree>
    <p:extLst>
      <p:ext uri="{BB962C8B-B14F-4D97-AF65-F5344CB8AC3E}">
        <p14:creationId xmlns:p14="http://schemas.microsoft.com/office/powerpoint/2010/main" val="19626039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 descr="Изображение выглядит как статуэтка, игрушка, мультфильм, сувенир&#10;&#10;Автоматически созданное описание">
            <a:extLst>
              <a:ext uri="{FF2B5EF4-FFF2-40B4-BE49-F238E27FC236}">
                <a16:creationId xmlns:a16="http://schemas.microsoft.com/office/drawing/2014/main" id="{20435830-2840-0A63-2670-66E9D755EB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t="16264" b="309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39ADBB-5F7C-E443-3CEC-0C57B592B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ru-RU">
                <a:solidFill>
                  <a:srgbClr val="FFFFFF"/>
                </a:solidFill>
              </a:rPr>
              <a:t>Перевод названий игровых предметов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B6C17B-FD86-63B6-47C3-1B22363732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ru-RU" sz="1800">
                <a:solidFill>
                  <a:srgbClr val="FFFFFF"/>
                </a:solidFill>
              </a:rPr>
              <a:t>Избегайте олицетворений.</a:t>
            </a:r>
          </a:p>
          <a:p>
            <a:pPr marL="0" indent="0">
              <a:buNone/>
            </a:pPr>
            <a:r>
              <a:rPr lang="en-US" sz="1800">
                <a:solidFill>
                  <a:srgbClr val="FFFFFF"/>
                </a:solidFill>
              </a:rPr>
              <a:t>English: Helmet Invulnerable </a:t>
            </a:r>
          </a:p>
          <a:p>
            <a:pPr marL="0" indent="0">
              <a:buNone/>
            </a:pPr>
            <a:r>
              <a:rPr lang="en-US" sz="1800">
                <a:solidFill>
                  <a:srgbClr val="FFFFFF"/>
                </a:solidFill>
              </a:rPr>
              <a:t>Incorrect: </a:t>
            </a:r>
            <a:r>
              <a:rPr lang="ru-RU" sz="1800">
                <a:solidFill>
                  <a:srgbClr val="FFFFFF"/>
                </a:solidFill>
              </a:rPr>
              <a:t>Неуязвимый шлем</a:t>
            </a:r>
          </a:p>
          <a:p>
            <a:pPr marL="0" indent="0">
              <a:buNone/>
            </a:pPr>
            <a:r>
              <a:rPr lang="en-US" sz="1800">
                <a:solidFill>
                  <a:srgbClr val="FFFFFF"/>
                </a:solidFill>
              </a:rPr>
              <a:t>Correct: </a:t>
            </a:r>
            <a:r>
              <a:rPr lang="ru-RU" sz="1800">
                <a:solidFill>
                  <a:srgbClr val="FFFFFF"/>
                </a:solidFill>
              </a:rPr>
              <a:t>Шлем неуязвимости</a:t>
            </a:r>
          </a:p>
          <a:p>
            <a:r>
              <a:rPr lang="ru-RU" sz="1800">
                <a:solidFill>
                  <a:srgbClr val="FFFFFF"/>
                </a:solidFill>
              </a:rPr>
              <a:t>Помните о порядке слов в русском языке. </a:t>
            </a:r>
          </a:p>
          <a:p>
            <a:r>
              <a:rPr lang="ru-RU" sz="1800">
                <a:solidFill>
                  <a:srgbClr val="FFFFFF"/>
                </a:solidFill>
              </a:rPr>
              <a:t>Придерживайтесь следующего правила: материал/способ изготовления/другие физические особенности предмета следует привязывать к нему в качестве прилагательных</a:t>
            </a:r>
          </a:p>
          <a:p>
            <a:pPr marL="0" indent="0">
              <a:buNone/>
            </a:pPr>
            <a:r>
              <a:rPr lang="en-US" sz="1800">
                <a:solidFill>
                  <a:srgbClr val="FFFFFF"/>
                </a:solidFill>
              </a:rPr>
              <a:t>English: Ice Skin</a:t>
            </a:r>
          </a:p>
          <a:p>
            <a:pPr marL="0" indent="0">
              <a:buNone/>
            </a:pPr>
            <a:r>
              <a:rPr lang="en-US" sz="1800">
                <a:solidFill>
                  <a:srgbClr val="FFFFFF"/>
                </a:solidFill>
              </a:rPr>
              <a:t>Incorrect: </a:t>
            </a:r>
            <a:r>
              <a:rPr lang="ru-RU" sz="1800">
                <a:solidFill>
                  <a:srgbClr val="FFFFFF"/>
                </a:solidFill>
              </a:rPr>
              <a:t>Шкура из льда</a:t>
            </a:r>
          </a:p>
          <a:p>
            <a:pPr marL="0" indent="0">
              <a:buNone/>
            </a:pPr>
            <a:r>
              <a:rPr lang="en-US" sz="1800">
                <a:solidFill>
                  <a:srgbClr val="FFFFFF"/>
                </a:solidFill>
              </a:rPr>
              <a:t>Correct: </a:t>
            </a:r>
            <a:r>
              <a:rPr lang="ru-RU" sz="1800">
                <a:solidFill>
                  <a:srgbClr val="FFFFFF"/>
                </a:solidFill>
              </a:rPr>
              <a:t>Ледяная шкура</a:t>
            </a:r>
          </a:p>
          <a:p>
            <a:r>
              <a:rPr lang="ru-RU" sz="1800">
                <a:solidFill>
                  <a:srgbClr val="FFFFFF"/>
                </a:solidFill>
              </a:rPr>
              <a:t>Выстраивайте определения в порядке от менее постоянных к более постоянным. Пример: непробиваемая мифриловая кольчуга.</a:t>
            </a:r>
          </a:p>
          <a:p>
            <a:endParaRPr lang="ru-RU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6504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33433F-F770-C4AE-6392-A90031D68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Пример плохого описания игры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A0D16E49-A8AD-C44B-720A-AFA733546A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64608" y="1539087"/>
            <a:ext cx="6846363" cy="362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5882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DB55D9-36CA-9FDC-BEED-519FA12A9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r>
              <a:rPr lang="ru-RU" sz="4800"/>
              <a:t>Пример обезличивания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48BA959B-C162-40D8-0C7B-7E256FF357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5275964"/>
              </p:ext>
            </p:extLst>
          </p:nvPr>
        </p:nvGraphicFramePr>
        <p:xfrm>
          <a:off x="904602" y="3232528"/>
          <a:ext cx="10378442" cy="2779884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433854">
                  <a:extLst>
                    <a:ext uri="{9D8B030D-6E8A-4147-A177-3AD203B41FA5}">
                      <a16:colId xmlns:a16="http://schemas.microsoft.com/office/drawing/2014/main" val="202172561"/>
                    </a:ext>
                  </a:extLst>
                </a:gridCol>
                <a:gridCol w="3372994">
                  <a:extLst>
                    <a:ext uri="{9D8B030D-6E8A-4147-A177-3AD203B41FA5}">
                      <a16:colId xmlns:a16="http://schemas.microsoft.com/office/drawing/2014/main" val="3500037905"/>
                    </a:ext>
                  </a:extLst>
                </a:gridCol>
                <a:gridCol w="3571594">
                  <a:extLst>
                    <a:ext uri="{9D8B030D-6E8A-4147-A177-3AD203B41FA5}">
                      <a16:colId xmlns:a16="http://schemas.microsoft.com/office/drawing/2014/main" val="3100993618"/>
                    </a:ext>
                  </a:extLst>
                </a:gridCol>
              </a:tblGrid>
              <a:tr h="694971">
                <a:tc>
                  <a:txBody>
                    <a:bodyPr/>
                    <a:lstStyle/>
                    <a:p>
                      <a:pPr fontAlgn="t"/>
                      <a:r>
                        <a:rPr lang="en-US" sz="2000" b="1" cap="none" spc="0">
                          <a:solidFill>
                            <a:schemeClr val="tx1"/>
                          </a:solidFill>
                          <a:effectLst/>
                        </a:rPr>
                        <a:t>ENGLISH</a:t>
                      </a:r>
                    </a:p>
                  </a:txBody>
                  <a:tcPr marL="0" marR="92253" marT="36901" marB="276758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2000" b="1" cap="none" spc="0">
                          <a:solidFill>
                            <a:schemeClr val="tx1"/>
                          </a:solidFill>
                          <a:effectLst/>
                        </a:rPr>
                        <a:t>INCORRECT RUSSIAN</a:t>
                      </a:r>
                    </a:p>
                  </a:txBody>
                  <a:tcPr marL="0" marR="92253" marT="36901" marB="276758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2000" b="1" cap="none" spc="0">
                          <a:solidFill>
                            <a:schemeClr val="tx1"/>
                          </a:solidFill>
                          <a:effectLst/>
                        </a:rPr>
                        <a:t>CORRECT RUSSIAN</a:t>
                      </a:r>
                    </a:p>
                  </a:txBody>
                  <a:tcPr marL="0" marR="92253" marT="36901" marB="276758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1295300"/>
                  </a:ext>
                </a:extLst>
              </a:tr>
              <a:tr h="694971">
                <a:tc>
                  <a:txBody>
                    <a:bodyPr/>
                    <a:lstStyle/>
                    <a:p>
                      <a:pPr fontAlgn="t"/>
                      <a:r>
                        <a:rPr lang="en-US" sz="2000" b="1" cap="none" spc="0">
                          <a:solidFill>
                            <a:schemeClr val="tx1"/>
                          </a:solidFill>
                          <a:effectLst/>
                        </a:rPr>
                        <a:t>I haven’t seen this before.</a:t>
                      </a:r>
                      <a:endParaRPr lang="en-US" sz="20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0" marR="92253" marT="36901" marB="2767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000" cap="none" spc="0">
                          <a:solidFill>
                            <a:schemeClr val="tx1"/>
                          </a:solidFill>
                          <a:effectLst/>
                        </a:rPr>
                        <a:t>Я не видел этого раньше.</a:t>
                      </a:r>
                    </a:p>
                  </a:txBody>
                  <a:tcPr marL="0" marR="92253" marT="36901" marB="2767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000" cap="none" spc="0">
                          <a:solidFill>
                            <a:schemeClr val="tx1"/>
                          </a:solidFill>
                          <a:effectLst/>
                        </a:rPr>
                        <a:t>Первый раз это вижу.</a:t>
                      </a:r>
                    </a:p>
                  </a:txBody>
                  <a:tcPr marL="0" marR="92253" marT="36901" marB="2767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2605573"/>
                  </a:ext>
                </a:extLst>
              </a:tr>
              <a:tr h="694971">
                <a:tc>
                  <a:txBody>
                    <a:bodyPr/>
                    <a:lstStyle/>
                    <a:p>
                      <a:pPr fontAlgn="t"/>
                      <a:r>
                        <a:rPr lang="en-US" sz="2000" b="1" cap="none" spc="0">
                          <a:solidFill>
                            <a:schemeClr val="tx1"/>
                          </a:solidFill>
                          <a:effectLst/>
                        </a:rPr>
                        <a:t>I’ve lost everything.</a:t>
                      </a:r>
                      <a:endParaRPr lang="en-US" sz="20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0" marR="92253" marT="36901" marB="2767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000" cap="none" spc="0">
                          <a:solidFill>
                            <a:schemeClr val="tx1"/>
                          </a:solidFill>
                          <a:effectLst/>
                        </a:rPr>
                        <a:t>Я потерял все.</a:t>
                      </a:r>
                    </a:p>
                  </a:txBody>
                  <a:tcPr marL="0" marR="92253" marT="36901" marB="2767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000" cap="none" spc="0">
                          <a:solidFill>
                            <a:schemeClr val="tx1"/>
                          </a:solidFill>
                          <a:effectLst/>
                        </a:rPr>
                        <a:t>У меня ничего не осталось.</a:t>
                      </a:r>
                    </a:p>
                  </a:txBody>
                  <a:tcPr marL="0" marR="92253" marT="36901" marB="2767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6891605"/>
                  </a:ext>
                </a:extLst>
              </a:tr>
              <a:tr h="694971">
                <a:tc>
                  <a:txBody>
                    <a:bodyPr/>
                    <a:lstStyle/>
                    <a:p>
                      <a:pPr fontAlgn="t"/>
                      <a:r>
                        <a:rPr lang="en-US" sz="2000" b="1" cap="none" spc="0">
                          <a:solidFill>
                            <a:schemeClr val="tx1"/>
                          </a:solidFill>
                          <a:effectLst/>
                        </a:rPr>
                        <a:t>I’m not sure.</a:t>
                      </a:r>
                      <a:endParaRPr lang="en-US" sz="20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0" marR="92253" marT="36901" marB="2767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000" cap="none" spc="0">
                          <a:solidFill>
                            <a:schemeClr val="tx1"/>
                          </a:solidFill>
                          <a:effectLst/>
                        </a:rPr>
                        <a:t>Я не уверен.</a:t>
                      </a:r>
                    </a:p>
                  </a:txBody>
                  <a:tcPr marL="0" marR="92253" marT="36901" marB="2767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000" cap="none" spc="0">
                          <a:solidFill>
                            <a:schemeClr val="tx1"/>
                          </a:solidFill>
                          <a:effectLst/>
                        </a:rPr>
                        <a:t>Я сомневаюсь.</a:t>
                      </a:r>
                    </a:p>
                  </a:txBody>
                  <a:tcPr marL="0" marR="92253" marT="36901" marB="27675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86558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5459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9">
            <a:extLst>
              <a:ext uri="{FF2B5EF4-FFF2-40B4-BE49-F238E27FC236}">
                <a16:creationId xmlns:a16="http://schemas.microsoft.com/office/drawing/2014/main" id="{9D25F302-27C5-414F-97F8-6EA0A6C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ight Triangle 11">
            <a:extLst>
              <a:ext uri="{FF2B5EF4-FFF2-40B4-BE49-F238E27FC236}">
                <a16:creationId xmlns:a16="http://schemas.microsoft.com/office/drawing/2014/main" id="{830A36F8-48C2-4842-A87B-8CE8DF4E7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451A30-466B-4996-9BA5-CD6ABCC6D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16AEB6-8F0F-05B9-75C2-925C7335A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5260" y="1188637"/>
            <a:ext cx="5852711" cy="1597228"/>
          </a:xfrm>
        </p:spPr>
        <p:txBody>
          <a:bodyPr>
            <a:normAutofit/>
          </a:bodyPr>
          <a:lstStyle/>
          <a:p>
            <a:r>
              <a:rPr lang="ru-RU" sz="5100"/>
              <a:t>Правила пунктуации в играх</a:t>
            </a:r>
          </a:p>
        </p:txBody>
      </p:sp>
      <p:pic>
        <p:nvPicPr>
          <p:cNvPr id="5" name="Рисунок 4" descr="Изображение выглядит как клавиатура, текст, компьютер, Устройство ввода&#10;&#10;Автоматически созданное описание">
            <a:extLst>
              <a:ext uri="{FF2B5EF4-FFF2-40B4-BE49-F238E27FC236}">
                <a16:creationId xmlns:a16="http://schemas.microsoft.com/office/drawing/2014/main" id="{ECA68247-F2A3-60D7-438A-3AC1FA922F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357" y="2566415"/>
            <a:ext cx="3533985" cy="1802332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53726653-6C75-9A22-3FBC-B4A7868B9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2998278"/>
            <a:ext cx="4428236" cy="2728198"/>
          </a:xfrm>
        </p:spPr>
        <p:txBody>
          <a:bodyPr anchor="t">
            <a:normAutofit/>
          </a:bodyPr>
          <a:lstStyle/>
          <a:p>
            <a:r>
              <a:rPr lang="ru-RU" sz="1700"/>
              <a:t>Не копировать пунктуацию оригинального текста. </a:t>
            </a:r>
          </a:p>
          <a:p>
            <a:r>
              <a:rPr lang="ru-RU" sz="1700"/>
              <a:t>Не оставлять пробелов перед знаками препинания. </a:t>
            </a:r>
          </a:p>
          <a:p>
            <a:r>
              <a:rPr lang="ru-RU" sz="1700"/>
              <a:t>Уточнять у заказчика использование длинного тире и кавычек-елочек. </a:t>
            </a:r>
          </a:p>
          <a:p>
            <a:r>
              <a:rPr lang="ru-RU" sz="1700"/>
              <a:t>Не использовать «ё».</a:t>
            </a:r>
          </a:p>
          <a:p>
            <a:r>
              <a:rPr lang="ru-RU" sz="1700"/>
              <a:t>Соблюдать отсутствие точки в конце оригинального предложения.</a:t>
            </a:r>
          </a:p>
          <a:p>
            <a:endParaRPr lang="ru-RU" sz="1700"/>
          </a:p>
        </p:txBody>
      </p:sp>
    </p:spTree>
    <p:extLst>
      <p:ext uri="{BB962C8B-B14F-4D97-AF65-F5344CB8AC3E}">
        <p14:creationId xmlns:p14="http://schemas.microsoft.com/office/powerpoint/2010/main" val="14238016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945A45-1774-CA46-9B3B-9C8A3B131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r>
              <a:rPr lang="ru-RU" sz="4800"/>
              <a:t>Капитализация слов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52F7EEF3-60B6-A6B5-A9F9-2412515126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5613912"/>
              </p:ext>
            </p:extLst>
          </p:nvPr>
        </p:nvGraphicFramePr>
        <p:xfrm>
          <a:off x="904602" y="3622811"/>
          <a:ext cx="10378441" cy="199932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2750981">
                  <a:extLst>
                    <a:ext uri="{9D8B030D-6E8A-4147-A177-3AD203B41FA5}">
                      <a16:colId xmlns:a16="http://schemas.microsoft.com/office/drawing/2014/main" val="271613092"/>
                    </a:ext>
                  </a:extLst>
                </a:gridCol>
                <a:gridCol w="3830603">
                  <a:extLst>
                    <a:ext uri="{9D8B030D-6E8A-4147-A177-3AD203B41FA5}">
                      <a16:colId xmlns:a16="http://schemas.microsoft.com/office/drawing/2014/main" val="2145352553"/>
                    </a:ext>
                  </a:extLst>
                </a:gridCol>
                <a:gridCol w="3796857">
                  <a:extLst>
                    <a:ext uri="{9D8B030D-6E8A-4147-A177-3AD203B41FA5}">
                      <a16:colId xmlns:a16="http://schemas.microsoft.com/office/drawing/2014/main" val="670689187"/>
                    </a:ext>
                  </a:extLst>
                </a:gridCol>
              </a:tblGrid>
              <a:tr h="345562">
                <a:tc>
                  <a:txBody>
                    <a:bodyPr/>
                    <a:lstStyle/>
                    <a:p>
                      <a:pPr fontAlgn="t"/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</a:rPr>
                        <a:t>ENGLISH</a:t>
                      </a:r>
                      <a:endParaRPr lang="en-US" sz="2000">
                        <a:effectLst/>
                      </a:endParaRPr>
                    </a:p>
                  </a:txBody>
                  <a:tcPr marL="76229" marR="76229" marT="0" marB="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</a:rPr>
                        <a:t>INCORRECT RUSSIAN</a:t>
                      </a:r>
                      <a:endParaRPr lang="en-US" sz="2000">
                        <a:effectLst/>
                      </a:endParaRPr>
                    </a:p>
                  </a:txBody>
                  <a:tcPr marL="76229" marR="76229" marT="0" marB="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</a:rPr>
                        <a:t>CORRECT RUSSIAN</a:t>
                      </a:r>
                      <a:endParaRPr lang="en-US" sz="2000">
                        <a:effectLst/>
                      </a:endParaRPr>
                    </a:p>
                  </a:txBody>
                  <a:tcPr marL="76229" marR="76229" marT="0" marB="0"/>
                </a:tc>
                <a:extLst>
                  <a:ext uri="{0D108BD9-81ED-4DB2-BD59-A6C34878D82A}">
                    <a16:rowId xmlns:a16="http://schemas.microsoft.com/office/drawing/2014/main" val="3383650610"/>
                  </a:ext>
                </a:extLst>
              </a:tr>
              <a:tr h="345562">
                <a:tc>
                  <a:txBody>
                    <a:bodyPr/>
                    <a:lstStyle/>
                    <a:p>
                      <a:pPr fontAlgn="t"/>
                      <a:r>
                        <a:rPr lang="en-US" sz="2000" b="1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50 Crystals</a:t>
                      </a:r>
                      <a:endParaRPr lang="en-US" sz="200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76229" marR="76229" marT="0" marB="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</a:rPr>
                        <a:t>50 Кристаллов</a:t>
                      </a:r>
                      <a:endParaRPr lang="ru-RU" sz="2000" dirty="0">
                        <a:effectLst/>
                      </a:endParaRPr>
                    </a:p>
                  </a:txBody>
                  <a:tcPr marL="76229" marR="76229" marT="0" marB="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</a:rPr>
                        <a:t>50 кристаллов</a:t>
                      </a:r>
                      <a:endParaRPr lang="ru-RU" sz="2000">
                        <a:effectLst/>
                      </a:endParaRPr>
                    </a:p>
                  </a:txBody>
                  <a:tcPr marL="76229" marR="76229" marT="0" marB="0"/>
                </a:tc>
                <a:extLst>
                  <a:ext uri="{0D108BD9-81ED-4DB2-BD59-A6C34878D82A}">
                    <a16:rowId xmlns:a16="http://schemas.microsoft.com/office/drawing/2014/main" val="3818101940"/>
                  </a:ext>
                </a:extLst>
              </a:tr>
              <a:tr h="654098">
                <a:tc>
                  <a:txBody>
                    <a:bodyPr/>
                    <a:lstStyle/>
                    <a:p>
                      <a:pPr fontAlgn="t"/>
                      <a:r>
                        <a:rPr lang="en-US" sz="2000" b="1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You will receive 5 Gold.</a:t>
                      </a:r>
                      <a:endParaRPr lang="en-US" sz="200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76229" marR="76229" marT="0" marB="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</a:rPr>
                        <a:t>Вы получите 5 Золотых.</a:t>
                      </a:r>
                      <a:endParaRPr lang="ru-RU" sz="2000">
                        <a:effectLst/>
                      </a:endParaRPr>
                    </a:p>
                  </a:txBody>
                  <a:tcPr marL="76229" marR="76229" marT="0" marB="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</a:rPr>
                        <a:t>Вы получите 5 золотых.</a:t>
                      </a:r>
                      <a:endParaRPr lang="ru-RU" sz="2000">
                        <a:effectLst/>
                      </a:endParaRPr>
                    </a:p>
                  </a:txBody>
                  <a:tcPr marL="76229" marR="76229" marT="0" marB="0"/>
                </a:tc>
                <a:extLst>
                  <a:ext uri="{0D108BD9-81ED-4DB2-BD59-A6C34878D82A}">
                    <a16:rowId xmlns:a16="http://schemas.microsoft.com/office/drawing/2014/main" val="1804412155"/>
                  </a:ext>
                </a:extLst>
              </a:tr>
              <a:tr h="654098">
                <a:tc>
                  <a:txBody>
                    <a:bodyPr/>
                    <a:lstStyle/>
                    <a:p>
                      <a:pPr fontAlgn="t"/>
                      <a:r>
                        <a:rPr lang="en-US" sz="20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Buy Crystals with Gold.</a:t>
                      </a:r>
                      <a:endParaRPr lang="en-US" sz="20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76229" marR="76229" marT="0" marB="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</a:rPr>
                        <a:t>Покупайте Кристаллы за Золото.</a:t>
                      </a:r>
                      <a:endParaRPr lang="ru-RU" sz="2000">
                        <a:effectLst/>
                      </a:endParaRPr>
                    </a:p>
                  </a:txBody>
                  <a:tcPr marL="76229" marR="76229" marT="0" marB="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</a:rPr>
                        <a:t>Покупайте кристаллы за золото.</a:t>
                      </a:r>
                      <a:endParaRPr lang="ru-RU" sz="2000" dirty="0">
                        <a:effectLst/>
                      </a:endParaRPr>
                    </a:p>
                  </a:txBody>
                  <a:tcPr marL="76229" marR="76229" marT="0" marB="0"/>
                </a:tc>
                <a:extLst>
                  <a:ext uri="{0D108BD9-81ED-4DB2-BD59-A6C34878D82A}">
                    <a16:rowId xmlns:a16="http://schemas.microsoft.com/office/drawing/2014/main" val="16095720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31548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AFC09B-6DB7-893E-47CE-DC78069BD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 тегов и переменных в играх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D011340-C4E6-4C6D-A4FE-55A262CC70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{1}</a:t>
            </a:r>
          </a:p>
          <a:p>
            <a:r>
              <a:rPr lang="en-US" dirty="0"/>
              <a:t>%d </a:t>
            </a:r>
          </a:p>
          <a:p>
            <a:r>
              <a:rPr lang="en-US" dirty="0"/>
              <a:t>%SKILL_NAME%</a:t>
            </a:r>
          </a:p>
          <a:p>
            <a:r>
              <a:rPr lang="en-US" dirty="0"/>
              <a:t>&lt;</a:t>
            </a:r>
            <a:r>
              <a:rPr lang="en-US" dirty="0" err="1"/>
              <a:t>i</a:t>
            </a:r>
            <a:r>
              <a:rPr lang="en-US" dirty="0"/>
              <a:t>&gt;&lt;/</a:t>
            </a:r>
            <a:r>
              <a:rPr lang="en-US" dirty="0" err="1"/>
              <a:t>i</a:t>
            </a:r>
            <a:r>
              <a:rPr lang="en-US" dirty="0"/>
              <a:t>&gt;</a:t>
            </a:r>
          </a:p>
          <a:p>
            <a:r>
              <a:rPr lang="en-US" dirty="0"/>
              <a:t>\n</a:t>
            </a:r>
          </a:p>
          <a:p>
            <a:endParaRPr lang="ru-RU" dirty="0"/>
          </a:p>
        </p:txBody>
      </p:sp>
      <p:pic>
        <p:nvPicPr>
          <p:cNvPr id="5" name="Рисунок 4" descr="Изображение выглядит как текст, снимок экран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03571718-9190-B2C4-AE5F-414815B4DB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9222" y="1633396"/>
            <a:ext cx="7772400" cy="4543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9751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B20058-AACB-D0F3-AD40-1B24A9BED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r>
              <a:rPr lang="ru-RU" sz="4800"/>
              <a:t>Пример работы с переменными в играх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2E65C93A-15C5-670E-31A2-7DB27226FA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0620497"/>
              </p:ext>
            </p:extLst>
          </p:nvPr>
        </p:nvGraphicFramePr>
        <p:xfrm>
          <a:off x="904602" y="3564817"/>
          <a:ext cx="10378441" cy="2115307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152837">
                  <a:extLst>
                    <a:ext uri="{9D8B030D-6E8A-4147-A177-3AD203B41FA5}">
                      <a16:colId xmlns:a16="http://schemas.microsoft.com/office/drawing/2014/main" val="2567534246"/>
                    </a:ext>
                  </a:extLst>
                </a:gridCol>
                <a:gridCol w="2866044">
                  <a:extLst>
                    <a:ext uri="{9D8B030D-6E8A-4147-A177-3AD203B41FA5}">
                      <a16:colId xmlns:a16="http://schemas.microsoft.com/office/drawing/2014/main" val="1458923519"/>
                    </a:ext>
                  </a:extLst>
                </a:gridCol>
                <a:gridCol w="4359560">
                  <a:extLst>
                    <a:ext uri="{9D8B030D-6E8A-4147-A177-3AD203B41FA5}">
                      <a16:colId xmlns:a16="http://schemas.microsoft.com/office/drawing/2014/main" val="1131173112"/>
                    </a:ext>
                  </a:extLst>
                </a:gridCol>
              </a:tblGrid>
              <a:tr h="487454">
                <a:tc>
                  <a:txBody>
                    <a:bodyPr/>
                    <a:lstStyle/>
                    <a:p>
                      <a:pPr fontAlgn="t"/>
                      <a:r>
                        <a:rPr lang="en-US" sz="18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ENGLISH</a:t>
                      </a:r>
                    </a:p>
                  </a:txBody>
                  <a:tcPr marL="180538" marR="135404" marT="90269" marB="9026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INCORRECT RUSSIAN</a:t>
                      </a:r>
                    </a:p>
                  </a:txBody>
                  <a:tcPr marL="180538" marR="135404" marT="90269" marB="9026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CORRECT RUSSIAN</a:t>
                      </a:r>
                    </a:p>
                  </a:txBody>
                  <a:tcPr marL="180538" marR="135404" marT="90269" marB="9026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3630909"/>
                  </a:ext>
                </a:extLst>
              </a:tr>
              <a:tr h="412229">
                <a:tc>
                  <a:txBody>
                    <a:bodyPr/>
                    <a:lstStyle/>
                    <a:p>
                      <a:pPr fontAlgn="t"/>
                      <a:r>
                        <a:rPr lang="en-US" sz="13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You already opened floor {2} in {1}.</a:t>
                      </a:r>
                      <a:endParaRPr lang="en-US" sz="13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</a:txBody>
                  <a:tcPr marL="180538" marR="135404" marT="90269" marB="9026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Вы уже открыли этаж {2} в {1}.</a:t>
                      </a:r>
                    </a:p>
                  </a:txBody>
                  <a:tcPr marL="180538" marR="135404" marT="90269" marB="9026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Вы уже открыли этаж {2} в такой местности, как {1}.</a:t>
                      </a:r>
                    </a:p>
                  </a:txBody>
                  <a:tcPr marL="180538" marR="135404" marT="90269" marB="9026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013221"/>
                  </a:ext>
                </a:extLst>
              </a:tr>
              <a:tr h="412229">
                <a:tc>
                  <a:txBody>
                    <a:bodyPr/>
                    <a:lstStyle/>
                    <a:p>
                      <a:pPr fontAlgn="t"/>
                      <a:r>
                        <a:rPr lang="en-US" sz="13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The remaining time is %s minutes.</a:t>
                      </a:r>
                      <a:endParaRPr lang="en-US" sz="13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</a:txBody>
                  <a:tcPr marL="180538" marR="135404" marT="90269" marB="9026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Осталось %</a:t>
                      </a:r>
                      <a:r>
                        <a:rPr lang="en-US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s </a:t>
                      </a:r>
                      <a:r>
                        <a:rPr lang="ru-RU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минут.</a:t>
                      </a:r>
                    </a:p>
                  </a:txBody>
                  <a:tcPr marL="180538" marR="135404" marT="90269" marB="9026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Осталось %</a:t>
                      </a:r>
                      <a:r>
                        <a:rPr lang="en-US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s </a:t>
                      </a:r>
                      <a:r>
                        <a:rPr lang="ru-RU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мин.</a:t>
                      </a:r>
                    </a:p>
                  </a:txBody>
                  <a:tcPr marL="180538" marR="135404" marT="90269" marB="9026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6326358"/>
                  </a:ext>
                </a:extLst>
              </a:tr>
              <a:tr h="803395">
                <a:tc>
                  <a:txBody>
                    <a:bodyPr/>
                    <a:lstStyle/>
                    <a:p>
                      <a:pPr fontAlgn="t"/>
                      <a:r>
                        <a:rPr lang="en-US" sz="13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%s joined the match.</a:t>
                      </a:r>
                      <a:endParaRPr lang="en-US" sz="13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</a:txBody>
                  <a:tcPr marL="180538" marR="135404" marT="90269" marB="9026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%s </a:t>
                      </a:r>
                      <a:r>
                        <a:rPr lang="ru-RU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присоединился к матчу.</a:t>
                      </a:r>
                    </a:p>
                  </a:txBody>
                  <a:tcPr marL="180538" marR="135404" marT="90269" marB="9026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Игрок %</a:t>
                      </a:r>
                      <a:r>
                        <a:rPr lang="en-US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s </a:t>
                      </a:r>
                      <a:r>
                        <a:rPr lang="ru-RU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присоединился к матчу.</a:t>
                      </a:r>
                      <a:br>
                        <a:rPr lang="ru-RU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</a:br>
                      <a:r>
                        <a:rPr lang="ru-RU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2-й вариант:</a:t>
                      </a:r>
                      <a:endParaRPr lang="en-US" sz="13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fontAlgn="t"/>
                      <a:r>
                        <a:rPr lang="en-US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%s </a:t>
                      </a:r>
                      <a:r>
                        <a:rPr lang="ru-RU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присоединяется к матчу.</a:t>
                      </a:r>
                    </a:p>
                  </a:txBody>
                  <a:tcPr marL="180538" marR="135404" marT="90269" marB="9026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60264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56433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7F3DE7-8593-06BA-C09A-22CA80932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r>
              <a:rPr lang="ru-RU" sz="4800"/>
              <a:t>Ограничения по длине реплики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8E98D2E6-8E1A-F91A-0942-273121D8FD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5970404"/>
              </p:ext>
            </p:extLst>
          </p:nvPr>
        </p:nvGraphicFramePr>
        <p:xfrm>
          <a:off x="904602" y="3336333"/>
          <a:ext cx="10378441" cy="2208939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830915">
                  <a:extLst>
                    <a:ext uri="{9D8B030D-6E8A-4147-A177-3AD203B41FA5}">
                      <a16:colId xmlns:a16="http://schemas.microsoft.com/office/drawing/2014/main" val="1811798691"/>
                    </a:ext>
                  </a:extLst>
                </a:gridCol>
                <a:gridCol w="3569515">
                  <a:extLst>
                    <a:ext uri="{9D8B030D-6E8A-4147-A177-3AD203B41FA5}">
                      <a16:colId xmlns:a16="http://schemas.microsoft.com/office/drawing/2014/main" val="2363813081"/>
                    </a:ext>
                  </a:extLst>
                </a:gridCol>
                <a:gridCol w="2978011">
                  <a:extLst>
                    <a:ext uri="{9D8B030D-6E8A-4147-A177-3AD203B41FA5}">
                      <a16:colId xmlns:a16="http://schemas.microsoft.com/office/drawing/2014/main" val="1102285617"/>
                    </a:ext>
                  </a:extLst>
                </a:gridCol>
              </a:tblGrid>
              <a:tr h="629291">
                <a:tc>
                  <a:txBody>
                    <a:bodyPr/>
                    <a:lstStyle/>
                    <a:p>
                      <a:pPr fontAlgn="t"/>
                      <a:r>
                        <a:rPr lang="en-US" sz="18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ENGLISH</a:t>
                      </a:r>
                    </a:p>
                  </a:txBody>
                  <a:tcPr marL="214605" marR="80477" marT="107302" marB="10730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INCORRECT RUSSIAN</a:t>
                      </a:r>
                    </a:p>
                  </a:txBody>
                  <a:tcPr marL="214605" marR="80477" marT="107302" marB="10730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CORRECT RUSSIAN</a:t>
                      </a:r>
                    </a:p>
                  </a:txBody>
                  <a:tcPr marL="214605" marR="80477" marT="107302" marB="10730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0352637"/>
                  </a:ext>
                </a:extLst>
              </a:tr>
              <a:tr h="629291">
                <a:tc>
                  <a:txBody>
                    <a:bodyPr/>
                    <a:lstStyle/>
                    <a:p>
                      <a:pPr fontAlgn="t"/>
                      <a:r>
                        <a:rPr lang="en-US" sz="18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I think that she’s right.</a:t>
                      </a:r>
                      <a:endParaRPr lang="en-US" sz="18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</a:txBody>
                  <a:tcPr marL="214605" marR="80477" marT="107302" marB="107302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Я думаю, что она права.</a:t>
                      </a:r>
                    </a:p>
                  </a:txBody>
                  <a:tcPr marL="214605" marR="80477" marT="107302" marB="107302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Думаю, она права.</a:t>
                      </a:r>
                    </a:p>
                  </a:txBody>
                  <a:tcPr marL="214605" marR="80477" marT="107302" marB="107302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2789118"/>
                  </a:ext>
                </a:extLst>
              </a:tr>
              <a:tr h="950357">
                <a:tc>
                  <a:txBody>
                    <a:bodyPr/>
                    <a:lstStyle/>
                    <a:p>
                      <a:pPr fontAlgn="t"/>
                      <a:r>
                        <a:rPr lang="en-US" sz="18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I see that you’ve found a new sword.</a:t>
                      </a:r>
                      <a:endParaRPr lang="en-US" sz="18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</a:txBody>
                  <a:tcPr marL="214605" marR="80477" marT="107302" marB="107302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E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Я вижу, что ты нашел новый меч.</a:t>
                      </a:r>
                    </a:p>
                  </a:txBody>
                  <a:tcPr marL="214605" marR="80477" marT="107302" marB="107302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E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Вижу, у тебя новый меч.</a:t>
                      </a:r>
                    </a:p>
                  </a:txBody>
                  <a:tcPr marL="214605" marR="80477" marT="107302" marB="107302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ED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6939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42024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1AF113-8B3B-03F3-E7DF-7A9FB7B3A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Примеры переводческих решений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105B93-4EB3-9E70-91DA-33A1D10DE8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Buy any Diamond pack to get Unlimited Lives for VAR_COUNT hours!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30284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3D1577-0B0A-FA6C-918C-546BA4813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13D1E76-06B8-56F9-C342-003539581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Купите любой набор самоцветов и получите неограниченное количество жизней на </a:t>
            </a:r>
            <a:r>
              <a:rPr lang="en-US" dirty="0"/>
              <a:t>VAR_COUNT</a:t>
            </a:r>
            <a:r>
              <a:rPr lang="ru-RU" dirty="0"/>
              <a:t> ч. </a:t>
            </a:r>
          </a:p>
        </p:txBody>
      </p:sp>
    </p:spTree>
    <p:extLst>
      <p:ext uri="{BB962C8B-B14F-4D97-AF65-F5344CB8AC3E}">
        <p14:creationId xmlns:p14="http://schemas.microsoft.com/office/powerpoint/2010/main" val="16196149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CD03E-3724-9DE3-E45D-5DD49FB38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310612-CC5F-484C-0934-D541EC7D64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What’s a police recruitment poster doing here?</a:t>
            </a:r>
          </a:p>
          <a:p>
            <a:r>
              <a:rPr lang="en-US" dirty="0"/>
              <a:t>“Rock on with the police”</a:t>
            </a:r>
          </a:p>
          <a:p>
            <a:r>
              <a:rPr lang="en-US" dirty="0"/>
              <a:t>Maybe they are trying to trick kids into thinking the police are some kind of band. </a:t>
            </a:r>
          </a:p>
          <a:p>
            <a:r>
              <a:rPr lang="en-US" dirty="0"/>
              <a:t>But that’s just silly. Who’d name a band the “Police”?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71480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C44E05-42D7-8FD7-D9DD-495ACABD1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F14AC2-92D8-1658-BAAF-75CE1B2B9C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«Переходи в полицейскую тусовку!»</a:t>
            </a:r>
          </a:p>
          <a:p>
            <a:r>
              <a:rPr lang="ru-RU" dirty="0"/>
              <a:t>Кому придет в голову тусоваться с полицией?</a:t>
            </a:r>
          </a:p>
          <a:p>
            <a:endParaRPr lang="ru-RU" dirty="0"/>
          </a:p>
          <a:p>
            <a:r>
              <a:rPr lang="ru-RU" dirty="0"/>
              <a:t>От группы и роковой тематики придется отказаться – группа </a:t>
            </a:r>
            <a:r>
              <a:rPr lang="en-US" dirty="0"/>
              <a:t>”Police” </a:t>
            </a:r>
            <a:r>
              <a:rPr lang="ru-RU" dirty="0"/>
              <a:t>у нас мало кому известна и название не у всех ассоциируется с русским словом «полиция». </a:t>
            </a: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48859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1865313"/>
            <a:ext cx="10424160" cy="18288"/>
          </a:xfrm>
          <a:custGeom>
            <a:avLst/>
            <a:gdLst>
              <a:gd name="connsiteX0" fmla="*/ 0 w 10424160"/>
              <a:gd name="connsiteY0" fmla="*/ 0 h 18288"/>
              <a:gd name="connsiteX1" fmla="*/ 903427 w 10424160"/>
              <a:gd name="connsiteY1" fmla="*/ 0 h 18288"/>
              <a:gd name="connsiteX2" fmla="*/ 1389888 w 10424160"/>
              <a:gd name="connsiteY2" fmla="*/ 0 h 18288"/>
              <a:gd name="connsiteX3" fmla="*/ 2189074 w 10424160"/>
              <a:gd name="connsiteY3" fmla="*/ 0 h 18288"/>
              <a:gd name="connsiteX4" fmla="*/ 2675534 w 10424160"/>
              <a:gd name="connsiteY4" fmla="*/ 0 h 18288"/>
              <a:gd name="connsiteX5" fmla="*/ 3370478 w 10424160"/>
              <a:gd name="connsiteY5" fmla="*/ 0 h 18288"/>
              <a:gd name="connsiteX6" fmla="*/ 4169664 w 10424160"/>
              <a:gd name="connsiteY6" fmla="*/ 0 h 18288"/>
              <a:gd name="connsiteX7" fmla="*/ 4551883 w 10424160"/>
              <a:gd name="connsiteY7" fmla="*/ 0 h 18288"/>
              <a:gd name="connsiteX8" fmla="*/ 4934102 w 10424160"/>
              <a:gd name="connsiteY8" fmla="*/ 0 h 18288"/>
              <a:gd name="connsiteX9" fmla="*/ 5837530 w 10424160"/>
              <a:gd name="connsiteY9" fmla="*/ 0 h 18288"/>
              <a:gd name="connsiteX10" fmla="*/ 6532474 w 10424160"/>
              <a:gd name="connsiteY10" fmla="*/ 0 h 18288"/>
              <a:gd name="connsiteX11" fmla="*/ 6914693 w 10424160"/>
              <a:gd name="connsiteY11" fmla="*/ 0 h 18288"/>
              <a:gd name="connsiteX12" fmla="*/ 7609637 w 10424160"/>
              <a:gd name="connsiteY12" fmla="*/ 0 h 18288"/>
              <a:gd name="connsiteX13" fmla="*/ 8513064 w 10424160"/>
              <a:gd name="connsiteY13" fmla="*/ 0 h 18288"/>
              <a:gd name="connsiteX14" fmla="*/ 9103766 w 10424160"/>
              <a:gd name="connsiteY14" fmla="*/ 0 h 18288"/>
              <a:gd name="connsiteX15" fmla="*/ 9694469 w 10424160"/>
              <a:gd name="connsiteY15" fmla="*/ 0 h 18288"/>
              <a:gd name="connsiteX16" fmla="*/ 10424160 w 10424160"/>
              <a:gd name="connsiteY16" fmla="*/ 0 h 18288"/>
              <a:gd name="connsiteX17" fmla="*/ 10424160 w 10424160"/>
              <a:gd name="connsiteY17" fmla="*/ 18288 h 18288"/>
              <a:gd name="connsiteX18" fmla="*/ 9729216 w 10424160"/>
              <a:gd name="connsiteY18" fmla="*/ 18288 h 18288"/>
              <a:gd name="connsiteX19" fmla="*/ 8930030 w 10424160"/>
              <a:gd name="connsiteY19" fmla="*/ 18288 h 18288"/>
              <a:gd name="connsiteX20" fmla="*/ 8130845 w 10424160"/>
              <a:gd name="connsiteY20" fmla="*/ 18288 h 18288"/>
              <a:gd name="connsiteX21" fmla="*/ 7644384 w 10424160"/>
              <a:gd name="connsiteY21" fmla="*/ 18288 h 18288"/>
              <a:gd name="connsiteX22" fmla="*/ 6740957 w 10424160"/>
              <a:gd name="connsiteY22" fmla="*/ 18288 h 18288"/>
              <a:gd name="connsiteX23" fmla="*/ 6046013 w 10424160"/>
              <a:gd name="connsiteY23" fmla="*/ 18288 h 18288"/>
              <a:gd name="connsiteX24" fmla="*/ 5663794 w 10424160"/>
              <a:gd name="connsiteY24" fmla="*/ 18288 h 18288"/>
              <a:gd name="connsiteX25" fmla="*/ 4968850 w 10424160"/>
              <a:gd name="connsiteY25" fmla="*/ 18288 h 18288"/>
              <a:gd name="connsiteX26" fmla="*/ 4378147 w 10424160"/>
              <a:gd name="connsiteY26" fmla="*/ 18288 h 18288"/>
              <a:gd name="connsiteX27" fmla="*/ 3787445 w 10424160"/>
              <a:gd name="connsiteY27" fmla="*/ 18288 h 18288"/>
              <a:gd name="connsiteX28" fmla="*/ 3196742 w 10424160"/>
              <a:gd name="connsiteY28" fmla="*/ 18288 h 18288"/>
              <a:gd name="connsiteX29" fmla="*/ 2606040 w 10424160"/>
              <a:gd name="connsiteY29" fmla="*/ 18288 h 18288"/>
              <a:gd name="connsiteX30" fmla="*/ 1806854 w 10424160"/>
              <a:gd name="connsiteY30" fmla="*/ 18288 h 18288"/>
              <a:gd name="connsiteX31" fmla="*/ 1111910 w 10424160"/>
              <a:gd name="connsiteY31" fmla="*/ 18288 h 18288"/>
              <a:gd name="connsiteX32" fmla="*/ 729691 w 10424160"/>
              <a:gd name="connsiteY32" fmla="*/ 18288 h 18288"/>
              <a:gd name="connsiteX33" fmla="*/ 0 w 10424160"/>
              <a:gd name="connsiteY33" fmla="*/ 18288 h 18288"/>
              <a:gd name="connsiteX34" fmla="*/ 0 w 10424160"/>
              <a:gd name="connsiteY3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4160" h="18288" fill="none" extrusionOk="0">
                <a:moveTo>
                  <a:pt x="0" y="0"/>
                </a:moveTo>
                <a:cubicBezTo>
                  <a:pt x="251416" y="-3874"/>
                  <a:pt x="479411" y="-20508"/>
                  <a:pt x="903427" y="0"/>
                </a:cubicBezTo>
                <a:cubicBezTo>
                  <a:pt x="1327443" y="20508"/>
                  <a:pt x="1177990" y="-7387"/>
                  <a:pt x="1389888" y="0"/>
                </a:cubicBezTo>
                <a:cubicBezTo>
                  <a:pt x="1601786" y="7387"/>
                  <a:pt x="1928602" y="-6697"/>
                  <a:pt x="2189074" y="0"/>
                </a:cubicBezTo>
                <a:cubicBezTo>
                  <a:pt x="2449546" y="6697"/>
                  <a:pt x="2440085" y="-21144"/>
                  <a:pt x="2675534" y="0"/>
                </a:cubicBezTo>
                <a:cubicBezTo>
                  <a:pt x="2910983" y="21144"/>
                  <a:pt x="3026158" y="-11124"/>
                  <a:pt x="3370478" y="0"/>
                </a:cubicBezTo>
                <a:cubicBezTo>
                  <a:pt x="3714798" y="11124"/>
                  <a:pt x="3864539" y="-10660"/>
                  <a:pt x="4169664" y="0"/>
                </a:cubicBezTo>
                <a:cubicBezTo>
                  <a:pt x="4474789" y="10660"/>
                  <a:pt x="4471218" y="16488"/>
                  <a:pt x="4551883" y="0"/>
                </a:cubicBezTo>
                <a:cubicBezTo>
                  <a:pt x="4632548" y="-16488"/>
                  <a:pt x="4786830" y="7986"/>
                  <a:pt x="4934102" y="0"/>
                </a:cubicBezTo>
                <a:cubicBezTo>
                  <a:pt x="5081374" y="-7986"/>
                  <a:pt x="5575881" y="-33003"/>
                  <a:pt x="5837530" y="0"/>
                </a:cubicBezTo>
                <a:cubicBezTo>
                  <a:pt x="6099179" y="33003"/>
                  <a:pt x="6305895" y="14170"/>
                  <a:pt x="6532474" y="0"/>
                </a:cubicBezTo>
                <a:cubicBezTo>
                  <a:pt x="6759053" y="-14170"/>
                  <a:pt x="6726707" y="16121"/>
                  <a:pt x="6914693" y="0"/>
                </a:cubicBezTo>
                <a:cubicBezTo>
                  <a:pt x="7102679" y="-16121"/>
                  <a:pt x="7397857" y="32594"/>
                  <a:pt x="7609637" y="0"/>
                </a:cubicBezTo>
                <a:cubicBezTo>
                  <a:pt x="7821417" y="-32594"/>
                  <a:pt x="8141235" y="-3745"/>
                  <a:pt x="8513064" y="0"/>
                </a:cubicBezTo>
                <a:cubicBezTo>
                  <a:pt x="8884893" y="3745"/>
                  <a:pt x="8877548" y="3359"/>
                  <a:pt x="9103766" y="0"/>
                </a:cubicBezTo>
                <a:cubicBezTo>
                  <a:pt x="9329984" y="-3359"/>
                  <a:pt x="9545570" y="-17843"/>
                  <a:pt x="9694469" y="0"/>
                </a:cubicBezTo>
                <a:cubicBezTo>
                  <a:pt x="9843368" y="17843"/>
                  <a:pt x="10162477" y="-1217"/>
                  <a:pt x="10424160" y="0"/>
                </a:cubicBezTo>
                <a:cubicBezTo>
                  <a:pt x="10424498" y="7640"/>
                  <a:pt x="10423710" y="11289"/>
                  <a:pt x="10424160" y="18288"/>
                </a:cubicBezTo>
                <a:cubicBezTo>
                  <a:pt x="10184680" y="20716"/>
                  <a:pt x="10034768" y="-9357"/>
                  <a:pt x="9729216" y="18288"/>
                </a:cubicBezTo>
                <a:cubicBezTo>
                  <a:pt x="9423664" y="45933"/>
                  <a:pt x="9309220" y="36372"/>
                  <a:pt x="8930030" y="18288"/>
                </a:cubicBezTo>
                <a:cubicBezTo>
                  <a:pt x="8550840" y="204"/>
                  <a:pt x="8513376" y="34707"/>
                  <a:pt x="8130845" y="18288"/>
                </a:cubicBezTo>
                <a:cubicBezTo>
                  <a:pt x="7748315" y="1869"/>
                  <a:pt x="7864674" y="19659"/>
                  <a:pt x="7644384" y="18288"/>
                </a:cubicBezTo>
                <a:cubicBezTo>
                  <a:pt x="7424094" y="16917"/>
                  <a:pt x="6947001" y="55680"/>
                  <a:pt x="6740957" y="18288"/>
                </a:cubicBezTo>
                <a:cubicBezTo>
                  <a:pt x="6534913" y="-19104"/>
                  <a:pt x="6313809" y="33391"/>
                  <a:pt x="6046013" y="18288"/>
                </a:cubicBezTo>
                <a:cubicBezTo>
                  <a:pt x="5778217" y="3185"/>
                  <a:pt x="5786775" y="1439"/>
                  <a:pt x="5663794" y="18288"/>
                </a:cubicBezTo>
                <a:cubicBezTo>
                  <a:pt x="5540813" y="35137"/>
                  <a:pt x="5204724" y="25434"/>
                  <a:pt x="4968850" y="18288"/>
                </a:cubicBezTo>
                <a:cubicBezTo>
                  <a:pt x="4732976" y="11142"/>
                  <a:pt x="4559928" y="34568"/>
                  <a:pt x="4378147" y="18288"/>
                </a:cubicBezTo>
                <a:cubicBezTo>
                  <a:pt x="4196366" y="2008"/>
                  <a:pt x="3992200" y="35409"/>
                  <a:pt x="3787445" y="18288"/>
                </a:cubicBezTo>
                <a:cubicBezTo>
                  <a:pt x="3582690" y="1167"/>
                  <a:pt x="3488876" y="-7583"/>
                  <a:pt x="3196742" y="18288"/>
                </a:cubicBezTo>
                <a:cubicBezTo>
                  <a:pt x="2904608" y="44159"/>
                  <a:pt x="2729828" y="45906"/>
                  <a:pt x="2606040" y="18288"/>
                </a:cubicBezTo>
                <a:cubicBezTo>
                  <a:pt x="2482252" y="-9330"/>
                  <a:pt x="2000672" y="-5498"/>
                  <a:pt x="1806854" y="18288"/>
                </a:cubicBezTo>
                <a:cubicBezTo>
                  <a:pt x="1613036" y="42074"/>
                  <a:pt x="1310933" y="-4240"/>
                  <a:pt x="1111910" y="18288"/>
                </a:cubicBezTo>
                <a:cubicBezTo>
                  <a:pt x="912887" y="40816"/>
                  <a:pt x="891560" y="1701"/>
                  <a:pt x="729691" y="18288"/>
                </a:cubicBezTo>
                <a:cubicBezTo>
                  <a:pt x="567822" y="34875"/>
                  <a:pt x="203025" y="34462"/>
                  <a:pt x="0" y="18288"/>
                </a:cubicBezTo>
                <a:cubicBezTo>
                  <a:pt x="-82" y="11708"/>
                  <a:pt x="-178" y="8956"/>
                  <a:pt x="0" y="0"/>
                </a:cubicBezTo>
                <a:close/>
              </a:path>
              <a:path w="10424160" h="18288" stroke="0" extrusionOk="0">
                <a:moveTo>
                  <a:pt x="0" y="0"/>
                </a:moveTo>
                <a:cubicBezTo>
                  <a:pt x="119910" y="17195"/>
                  <a:pt x="345032" y="1652"/>
                  <a:pt x="590702" y="0"/>
                </a:cubicBezTo>
                <a:cubicBezTo>
                  <a:pt x="836372" y="-1652"/>
                  <a:pt x="830717" y="-10944"/>
                  <a:pt x="972922" y="0"/>
                </a:cubicBezTo>
                <a:cubicBezTo>
                  <a:pt x="1115127" y="10944"/>
                  <a:pt x="1638708" y="17269"/>
                  <a:pt x="1876349" y="0"/>
                </a:cubicBezTo>
                <a:cubicBezTo>
                  <a:pt x="2113990" y="-17269"/>
                  <a:pt x="2263529" y="27642"/>
                  <a:pt x="2467051" y="0"/>
                </a:cubicBezTo>
                <a:cubicBezTo>
                  <a:pt x="2670573" y="-27642"/>
                  <a:pt x="2867743" y="-1552"/>
                  <a:pt x="3057754" y="0"/>
                </a:cubicBezTo>
                <a:cubicBezTo>
                  <a:pt x="3247765" y="1552"/>
                  <a:pt x="3729099" y="45169"/>
                  <a:pt x="3961181" y="0"/>
                </a:cubicBezTo>
                <a:cubicBezTo>
                  <a:pt x="4193263" y="-45169"/>
                  <a:pt x="4313735" y="4067"/>
                  <a:pt x="4447642" y="0"/>
                </a:cubicBezTo>
                <a:cubicBezTo>
                  <a:pt x="4581549" y="-4067"/>
                  <a:pt x="5123626" y="11867"/>
                  <a:pt x="5351069" y="0"/>
                </a:cubicBezTo>
                <a:cubicBezTo>
                  <a:pt x="5578512" y="-11867"/>
                  <a:pt x="6044105" y="-19983"/>
                  <a:pt x="6254496" y="0"/>
                </a:cubicBezTo>
                <a:cubicBezTo>
                  <a:pt x="6464887" y="19983"/>
                  <a:pt x="6664731" y="4232"/>
                  <a:pt x="6949440" y="0"/>
                </a:cubicBezTo>
                <a:cubicBezTo>
                  <a:pt x="7234149" y="-4232"/>
                  <a:pt x="7497205" y="28731"/>
                  <a:pt x="7852867" y="0"/>
                </a:cubicBezTo>
                <a:cubicBezTo>
                  <a:pt x="8208529" y="-28731"/>
                  <a:pt x="8287556" y="2616"/>
                  <a:pt x="8443570" y="0"/>
                </a:cubicBezTo>
                <a:cubicBezTo>
                  <a:pt x="8599584" y="-2616"/>
                  <a:pt x="8871283" y="-14113"/>
                  <a:pt x="9034272" y="0"/>
                </a:cubicBezTo>
                <a:cubicBezTo>
                  <a:pt x="9197261" y="14113"/>
                  <a:pt x="9604978" y="-35623"/>
                  <a:pt x="9833458" y="0"/>
                </a:cubicBezTo>
                <a:cubicBezTo>
                  <a:pt x="10061938" y="35623"/>
                  <a:pt x="10231944" y="-8194"/>
                  <a:pt x="10424160" y="0"/>
                </a:cubicBezTo>
                <a:cubicBezTo>
                  <a:pt x="10424285" y="4395"/>
                  <a:pt x="10424085" y="9776"/>
                  <a:pt x="10424160" y="18288"/>
                </a:cubicBezTo>
                <a:cubicBezTo>
                  <a:pt x="10058736" y="-5772"/>
                  <a:pt x="9942989" y="-18764"/>
                  <a:pt x="9624974" y="18288"/>
                </a:cubicBezTo>
                <a:cubicBezTo>
                  <a:pt x="9306959" y="55340"/>
                  <a:pt x="9229263" y="24995"/>
                  <a:pt x="8930030" y="18288"/>
                </a:cubicBezTo>
                <a:cubicBezTo>
                  <a:pt x="8630797" y="11581"/>
                  <a:pt x="8647263" y="10931"/>
                  <a:pt x="8547811" y="18288"/>
                </a:cubicBezTo>
                <a:cubicBezTo>
                  <a:pt x="8448359" y="25645"/>
                  <a:pt x="8173221" y="219"/>
                  <a:pt x="8061350" y="18288"/>
                </a:cubicBezTo>
                <a:cubicBezTo>
                  <a:pt x="7949479" y="36357"/>
                  <a:pt x="7437002" y="17516"/>
                  <a:pt x="7157923" y="18288"/>
                </a:cubicBezTo>
                <a:cubicBezTo>
                  <a:pt x="6878844" y="19060"/>
                  <a:pt x="6610241" y="8864"/>
                  <a:pt x="6462979" y="18288"/>
                </a:cubicBezTo>
                <a:cubicBezTo>
                  <a:pt x="6315717" y="27712"/>
                  <a:pt x="6124879" y="4989"/>
                  <a:pt x="5976518" y="18288"/>
                </a:cubicBezTo>
                <a:cubicBezTo>
                  <a:pt x="5828157" y="31587"/>
                  <a:pt x="5566880" y="7112"/>
                  <a:pt x="5281574" y="18288"/>
                </a:cubicBezTo>
                <a:cubicBezTo>
                  <a:pt x="4996268" y="29464"/>
                  <a:pt x="5085614" y="20493"/>
                  <a:pt x="4899355" y="18288"/>
                </a:cubicBezTo>
                <a:cubicBezTo>
                  <a:pt x="4713096" y="16083"/>
                  <a:pt x="4606138" y="34359"/>
                  <a:pt x="4517136" y="18288"/>
                </a:cubicBezTo>
                <a:cubicBezTo>
                  <a:pt x="4428134" y="2217"/>
                  <a:pt x="4125335" y="52414"/>
                  <a:pt x="3822192" y="18288"/>
                </a:cubicBezTo>
                <a:cubicBezTo>
                  <a:pt x="3519049" y="-15838"/>
                  <a:pt x="3453132" y="3859"/>
                  <a:pt x="3335731" y="18288"/>
                </a:cubicBezTo>
                <a:cubicBezTo>
                  <a:pt x="3218330" y="32717"/>
                  <a:pt x="2718749" y="-13936"/>
                  <a:pt x="2536546" y="18288"/>
                </a:cubicBezTo>
                <a:cubicBezTo>
                  <a:pt x="2354343" y="50512"/>
                  <a:pt x="2190669" y="3238"/>
                  <a:pt x="2050085" y="18288"/>
                </a:cubicBezTo>
                <a:cubicBezTo>
                  <a:pt x="1909501" y="33338"/>
                  <a:pt x="1520975" y="3062"/>
                  <a:pt x="1250899" y="18288"/>
                </a:cubicBezTo>
                <a:cubicBezTo>
                  <a:pt x="980823" y="33514"/>
                  <a:pt x="992936" y="28036"/>
                  <a:pt x="868680" y="18288"/>
                </a:cubicBezTo>
                <a:cubicBezTo>
                  <a:pt x="744424" y="8540"/>
                  <a:pt x="230364" y="33365"/>
                  <a:pt x="0" y="18288"/>
                </a:cubicBezTo>
                <a:cubicBezTo>
                  <a:pt x="-504" y="12101"/>
                  <a:pt x="-591" y="77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A955AF00-C660-5A93-9A92-EAF1A47168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3482322"/>
              </p:ext>
            </p:extLst>
          </p:nvPr>
        </p:nvGraphicFramePr>
        <p:xfrm>
          <a:off x="838200" y="3330510"/>
          <a:ext cx="10515600" cy="1744032"/>
        </p:xfrm>
        <a:graphic>
          <a:graphicData uri="http://schemas.openxmlformats.org/drawingml/2006/table">
            <a:tbl>
              <a:tblPr>
                <a:solidFill>
                  <a:schemeClr val="bg1"/>
                </a:solidFill>
              </a:tblPr>
              <a:tblGrid>
                <a:gridCol w="10515600">
                  <a:extLst>
                    <a:ext uri="{9D8B030D-6E8A-4147-A177-3AD203B41FA5}">
                      <a16:colId xmlns:a16="http://schemas.microsoft.com/office/drawing/2014/main" val="322762330"/>
                    </a:ext>
                  </a:extLst>
                </a:gridCol>
              </a:tblGrid>
              <a:tr h="581344">
                <a:tc>
                  <a:txBody>
                    <a:bodyPr/>
                    <a:lstStyle/>
                    <a:p>
                      <a:pPr fontAlgn="t"/>
                      <a:r>
                        <a:rPr lang="en-US" sz="1900" b="1" cap="none" spc="0">
                          <a:solidFill>
                            <a:schemeClr val="tx1"/>
                          </a:solidFill>
                          <a:effectLst/>
                        </a:rPr>
                        <a:t>This side-scrolling beat '</a:t>
                      </a:r>
                      <a:r>
                        <a:rPr lang="en-US" sz="1900" b="1" cap="none" spc="0" err="1">
                          <a:solidFill>
                            <a:schemeClr val="tx1"/>
                          </a:solidFill>
                          <a:effectLst/>
                        </a:rPr>
                        <a:t>em</a:t>
                      </a:r>
                      <a:r>
                        <a:rPr lang="en-US" sz="1900" b="1" cap="none" spc="0">
                          <a:solidFill>
                            <a:schemeClr val="tx1"/>
                          </a:solidFill>
                          <a:effectLst/>
                        </a:rPr>
                        <a:t> up lets up to three players battle enemies in a fantasy setting.</a:t>
                      </a:r>
                      <a:endParaRPr lang="en-US" sz="19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59665" marR="45962" marT="122819" marB="122819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7723829"/>
                  </a:ext>
                </a:extLst>
              </a:tr>
              <a:tr h="581344">
                <a:tc>
                  <a:txBody>
                    <a:bodyPr/>
                    <a:lstStyle/>
                    <a:p>
                      <a:pPr fontAlgn="t"/>
                      <a:r>
                        <a:rPr lang="en-US" sz="1900" b="1" cap="none" spc="0">
                          <a:solidFill>
                            <a:schemeClr val="tx1"/>
                          </a:solidFill>
                          <a:effectLst/>
                        </a:rPr>
                        <a:t>Your mission is to save the land of Ancaria from an evil empire that enslaved it.</a:t>
                      </a:r>
                      <a:endParaRPr lang="en-US" sz="19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59665" marR="45962" marT="122819" marB="122819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9703467"/>
                  </a:ext>
                </a:extLst>
              </a:tr>
              <a:tr h="581344">
                <a:tc>
                  <a:txBody>
                    <a:bodyPr/>
                    <a:lstStyle/>
                    <a:p>
                      <a:pPr fontAlgn="t"/>
                      <a:r>
                        <a:rPr lang="en-US" sz="1900" b="1" cap="none" spc="0">
                          <a:solidFill>
                            <a:schemeClr val="tx1"/>
                          </a:solidFill>
                          <a:effectLst/>
                        </a:rPr>
                        <a:t>Whether you want to cast spells or swing an axe, Sacred Citadel has you covered.</a:t>
                      </a:r>
                      <a:endParaRPr lang="en-US" sz="19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59665" marR="45962" marT="122819" marB="122819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662163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1AF86BD-D585-EBC5-6F1B-F2D5963B248A}"/>
              </a:ext>
            </a:extLst>
          </p:cNvPr>
          <p:cNvSpPr txBox="1"/>
          <p:nvPr/>
        </p:nvSpPr>
        <p:spPr>
          <a:xfrm>
            <a:off x="4770304" y="980501"/>
            <a:ext cx="34275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Из описания игры:</a:t>
            </a:r>
          </a:p>
        </p:txBody>
      </p:sp>
    </p:spTree>
    <p:extLst>
      <p:ext uri="{BB962C8B-B14F-4D97-AF65-F5344CB8AC3E}">
        <p14:creationId xmlns:p14="http://schemas.microsoft.com/office/powerpoint/2010/main" val="33095133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466924-C47A-FB3C-05A8-11393654C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ru-RU" sz="5400" dirty="0"/>
              <a:t>Решение (с </a:t>
            </a:r>
            <a:r>
              <a:rPr lang="ru-RU" sz="5400" dirty="0" err="1"/>
              <a:t>оф.сайта</a:t>
            </a:r>
            <a:r>
              <a:rPr lang="ru-RU" sz="5400" dirty="0"/>
              <a:t>)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1865313"/>
            <a:ext cx="10424160" cy="18288"/>
          </a:xfrm>
          <a:custGeom>
            <a:avLst/>
            <a:gdLst>
              <a:gd name="connsiteX0" fmla="*/ 0 w 10424160"/>
              <a:gd name="connsiteY0" fmla="*/ 0 h 18288"/>
              <a:gd name="connsiteX1" fmla="*/ 903427 w 10424160"/>
              <a:gd name="connsiteY1" fmla="*/ 0 h 18288"/>
              <a:gd name="connsiteX2" fmla="*/ 1389888 w 10424160"/>
              <a:gd name="connsiteY2" fmla="*/ 0 h 18288"/>
              <a:gd name="connsiteX3" fmla="*/ 2189074 w 10424160"/>
              <a:gd name="connsiteY3" fmla="*/ 0 h 18288"/>
              <a:gd name="connsiteX4" fmla="*/ 2675534 w 10424160"/>
              <a:gd name="connsiteY4" fmla="*/ 0 h 18288"/>
              <a:gd name="connsiteX5" fmla="*/ 3370478 w 10424160"/>
              <a:gd name="connsiteY5" fmla="*/ 0 h 18288"/>
              <a:gd name="connsiteX6" fmla="*/ 4169664 w 10424160"/>
              <a:gd name="connsiteY6" fmla="*/ 0 h 18288"/>
              <a:gd name="connsiteX7" fmla="*/ 4551883 w 10424160"/>
              <a:gd name="connsiteY7" fmla="*/ 0 h 18288"/>
              <a:gd name="connsiteX8" fmla="*/ 4934102 w 10424160"/>
              <a:gd name="connsiteY8" fmla="*/ 0 h 18288"/>
              <a:gd name="connsiteX9" fmla="*/ 5837530 w 10424160"/>
              <a:gd name="connsiteY9" fmla="*/ 0 h 18288"/>
              <a:gd name="connsiteX10" fmla="*/ 6532474 w 10424160"/>
              <a:gd name="connsiteY10" fmla="*/ 0 h 18288"/>
              <a:gd name="connsiteX11" fmla="*/ 6914693 w 10424160"/>
              <a:gd name="connsiteY11" fmla="*/ 0 h 18288"/>
              <a:gd name="connsiteX12" fmla="*/ 7609637 w 10424160"/>
              <a:gd name="connsiteY12" fmla="*/ 0 h 18288"/>
              <a:gd name="connsiteX13" fmla="*/ 8513064 w 10424160"/>
              <a:gd name="connsiteY13" fmla="*/ 0 h 18288"/>
              <a:gd name="connsiteX14" fmla="*/ 9103766 w 10424160"/>
              <a:gd name="connsiteY14" fmla="*/ 0 h 18288"/>
              <a:gd name="connsiteX15" fmla="*/ 9694469 w 10424160"/>
              <a:gd name="connsiteY15" fmla="*/ 0 h 18288"/>
              <a:gd name="connsiteX16" fmla="*/ 10424160 w 10424160"/>
              <a:gd name="connsiteY16" fmla="*/ 0 h 18288"/>
              <a:gd name="connsiteX17" fmla="*/ 10424160 w 10424160"/>
              <a:gd name="connsiteY17" fmla="*/ 18288 h 18288"/>
              <a:gd name="connsiteX18" fmla="*/ 9729216 w 10424160"/>
              <a:gd name="connsiteY18" fmla="*/ 18288 h 18288"/>
              <a:gd name="connsiteX19" fmla="*/ 8930030 w 10424160"/>
              <a:gd name="connsiteY19" fmla="*/ 18288 h 18288"/>
              <a:gd name="connsiteX20" fmla="*/ 8130845 w 10424160"/>
              <a:gd name="connsiteY20" fmla="*/ 18288 h 18288"/>
              <a:gd name="connsiteX21" fmla="*/ 7644384 w 10424160"/>
              <a:gd name="connsiteY21" fmla="*/ 18288 h 18288"/>
              <a:gd name="connsiteX22" fmla="*/ 6740957 w 10424160"/>
              <a:gd name="connsiteY22" fmla="*/ 18288 h 18288"/>
              <a:gd name="connsiteX23" fmla="*/ 6046013 w 10424160"/>
              <a:gd name="connsiteY23" fmla="*/ 18288 h 18288"/>
              <a:gd name="connsiteX24" fmla="*/ 5663794 w 10424160"/>
              <a:gd name="connsiteY24" fmla="*/ 18288 h 18288"/>
              <a:gd name="connsiteX25" fmla="*/ 4968850 w 10424160"/>
              <a:gd name="connsiteY25" fmla="*/ 18288 h 18288"/>
              <a:gd name="connsiteX26" fmla="*/ 4378147 w 10424160"/>
              <a:gd name="connsiteY26" fmla="*/ 18288 h 18288"/>
              <a:gd name="connsiteX27" fmla="*/ 3787445 w 10424160"/>
              <a:gd name="connsiteY27" fmla="*/ 18288 h 18288"/>
              <a:gd name="connsiteX28" fmla="*/ 3196742 w 10424160"/>
              <a:gd name="connsiteY28" fmla="*/ 18288 h 18288"/>
              <a:gd name="connsiteX29" fmla="*/ 2606040 w 10424160"/>
              <a:gd name="connsiteY29" fmla="*/ 18288 h 18288"/>
              <a:gd name="connsiteX30" fmla="*/ 1806854 w 10424160"/>
              <a:gd name="connsiteY30" fmla="*/ 18288 h 18288"/>
              <a:gd name="connsiteX31" fmla="*/ 1111910 w 10424160"/>
              <a:gd name="connsiteY31" fmla="*/ 18288 h 18288"/>
              <a:gd name="connsiteX32" fmla="*/ 729691 w 10424160"/>
              <a:gd name="connsiteY32" fmla="*/ 18288 h 18288"/>
              <a:gd name="connsiteX33" fmla="*/ 0 w 10424160"/>
              <a:gd name="connsiteY33" fmla="*/ 18288 h 18288"/>
              <a:gd name="connsiteX34" fmla="*/ 0 w 10424160"/>
              <a:gd name="connsiteY3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4160" h="18288" fill="none" extrusionOk="0">
                <a:moveTo>
                  <a:pt x="0" y="0"/>
                </a:moveTo>
                <a:cubicBezTo>
                  <a:pt x="251416" y="-3874"/>
                  <a:pt x="479411" y="-20508"/>
                  <a:pt x="903427" y="0"/>
                </a:cubicBezTo>
                <a:cubicBezTo>
                  <a:pt x="1327443" y="20508"/>
                  <a:pt x="1177990" y="-7387"/>
                  <a:pt x="1389888" y="0"/>
                </a:cubicBezTo>
                <a:cubicBezTo>
                  <a:pt x="1601786" y="7387"/>
                  <a:pt x="1928602" y="-6697"/>
                  <a:pt x="2189074" y="0"/>
                </a:cubicBezTo>
                <a:cubicBezTo>
                  <a:pt x="2449546" y="6697"/>
                  <a:pt x="2440085" y="-21144"/>
                  <a:pt x="2675534" y="0"/>
                </a:cubicBezTo>
                <a:cubicBezTo>
                  <a:pt x="2910983" y="21144"/>
                  <a:pt x="3026158" y="-11124"/>
                  <a:pt x="3370478" y="0"/>
                </a:cubicBezTo>
                <a:cubicBezTo>
                  <a:pt x="3714798" y="11124"/>
                  <a:pt x="3864539" y="-10660"/>
                  <a:pt x="4169664" y="0"/>
                </a:cubicBezTo>
                <a:cubicBezTo>
                  <a:pt x="4474789" y="10660"/>
                  <a:pt x="4471218" y="16488"/>
                  <a:pt x="4551883" y="0"/>
                </a:cubicBezTo>
                <a:cubicBezTo>
                  <a:pt x="4632548" y="-16488"/>
                  <a:pt x="4786830" y="7986"/>
                  <a:pt x="4934102" y="0"/>
                </a:cubicBezTo>
                <a:cubicBezTo>
                  <a:pt x="5081374" y="-7986"/>
                  <a:pt x="5575881" y="-33003"/>
                  <a:pt x="5837530" y="0"/>
                </a:cubicBezTo>
                <a:cubicBezTo>
                  <a:pt x="6099179" y="33003"/>
                  <a:pt x="6305895" y="14170"/>
                  <a:pt x="6532474" y="0"/>
                </a:cubicBezTo>
                <a:cubicBezTo>
                  <a:pt x="6759053" y="-14170"/>
                  <a:pt x="6726707" y="16121"/>
                  <a:pt x="6914693" y="0"/>
                </a:cubicBezTo>
                <a:cubicBezTo>
                  <a:pt x="7102679" y="-16121"/>
                  <a:pt x="7397857" y="32594"/>
                  <a:pt x="7609637" y="0"/>
                </a:cubicBezTo>
                <a:cubicBezTo>
                  <a:pt x="7821417" y="-32594"/>
                  <a:pt x="8141235" y="-3745"/>
                  <a:pt x="8513064" y="0"/>
                </a:cubicBezTo>
                <a:cubicBezTo>
                  <a:pt x="8884893" y="3745"/>
                  <a:pt x="8877548" y="3359"/>
                  <a:pt x="9103766" y="0"/>
                </a:cubicBezTo>
                <a:cubicBezTo>
                  <a:pt x="9329984" y="-3359"/>
                  <a:pt x="9545570" y="-17843"/>
                  <a:pt x="9694469" y="0"/>
                </a:cubicBezTo>
                <a:cubicBezTo>
                  <a:pt x="9843368" y="17843"/>
                  <a:pt x="10162477" y="-1217"/>
                  <a:pt x="10424160" y="0"/>
                </a:cubicBezTo>
                <a:cubicBezTo>
                  <a:pt x="10424498" y="7640"/>
                  <a:pt x="10423710" y="11289"/>
                  <a:pt x="10424160" y="18288"/>
                </a:cubicBezTo>
                <a:cubicBezTo>
                  <a:pt x="10184680" y="20716"/>
                  <a:pt x="10034768" y="-9357"/>
                  <a:pt x="9729216" y="18288"/>
                </a:cubicBezTo>
                <a:cubicBezTo>
                  <a:pt x="9423664" y="45933"/>
                  <a:pt x="9309220" y="36372"/>
                  <a:pt x="8930030" y="18288"/>
                </a:cubicBezTo>
                <a:cubicBezTo>
                  <a:pt x="8550840" y="204"/>
                  <a:pt x="8513376" y="34707"/>
                  <a:pt x="8130845" y="18288"/>
                </a:cubicBezTo>
                <a:cubicBezTo>
                  <a:pt x="7748315" y="1869"/>
                  <a:pt x="7864674" y="19659"/>
                  <a:pt x="7644384" y="18288"/>
                </a:cubicBezTo>
                <a:cubicBezTo>
                  <a:pt x="7424094" y="16917"/>
                  <a:pt x="6947001" y="55680"/>
                  <a:pt x="6740957" y="18288"/>
                </a:cubicBezTo>
                <a:cubicBezTo>
                  <a:pt x="6534913" y="-19104"/>
                  <a:pt x="6313809" y="33391"/>
                  <a:pt x="6046013" y="18288"/>
                </a:cubicBezTo>
                <a:cubicBezTo>
                  <a:pt x="5778217" y="3185"/>
                  <a:pt x="5786775" y="1439"/>
                  <a:pt x="5663794" y="18288"/>
                </a:cubicBezTo>
                <a:cubicBezTo>
                  <a:pt x="5540813" y="35137"/>
                  <a:pt x="5204724" y="25434"/>
                  <a:pt x="4968850" y="18288"/>
                </a:cubicBezTo>
                <a:cubicBezTo>
                  <a:pt x="4732976" y="11142"/>
                  <a:pt x="4559928" y="34568"/>
                  <a:pt x="4378147" y="18288"/>
                </a:cubicBezTo>
                <a:cubicBezTo>
                  <a:pt x="4196366" y="2008"/>
                  <a:pt x="3992200" y="35409"/>
                  <a:pt x="3787445" y="18288"/>
                </a:cubicBezTo>
                <a:cubicBezTo>
                  <a:pt x="3582690" y="1167"/>
                  <a:pt x="3488876" y="-7583"/>
                  <a:pt x="3196742" y="18288"/>
                </a:cubicBezTo>
                <a:cubicBezTo>
                  <a:pt x="2904608" y="44159"/>
                  <a:pt x="2729828" y="45906"/>
                  <a:pt x="2606040" y="18288"/>
                </a:cubicBezTo>
                <a:cubicBezTo>
                  <a:pt x="2482252" y="-9330"/>
                  <a:pt x="2000672" y="-5498"/>
                  <a:pt x="1806854" y="18288"/>
                </a:cubicBezTo>
                <a:cubicBezTo>
                  <a:pt x="1613036" y="42074"/>
                  <a:pt x="1310933" y="-4240"/>
                  <a:pt x="1111910" y="18288"/>
                </a:cubicBezTo>
                <a:cubicBezTo>
                  <a:pt x="912887" y="40816"/>
                  <a:pt x="891560" y="1701"/>
                  <a:pt x="729691" y="18288"/>
                </a:cubicBezTo>
                <a:cubicBezTo>
                  <a:pt x="567822" y="34875"/>
                  <a:pt x="203025" y="34462"/>
                  <a:pt x="0" y="18288"/>
                </a:cubicBezTo>
                <a:cubicBezTo>
                  <a:pt x="-82" y="11708"/>
                  <a:pt x="-178" y="8956"/>
                  <a:pt x="0" y="0"/>
                </a:cubicBezTo>
                <a:close/>
              </a:path>
              <a:path w="10424160" h="18288" stroke="0" extrusionOk="0">
                <a:moveTo>
                  <a:pt x="0" y="0"/>
                </a:moveTo>
                <a:cubicBezTo>
                  <a:pt x="119910" y="17195"/>
                  <a:pt x="345032" y="1652"/>
                  <a:pt x="590702" y="0"/>
                </a:cubicBezTo>
                <a:cubicBezTo>
                  <a:pt x="836372" y="-1652"/>
                  <a:pt x="830717" y="-10944"/>
                  <a:pt x="972922" y="0"/>
                </a:cubicBezTo>
                <a:cubicBezTo>
                  <a:pt x="1115127" y="10944"/>
                  <a:pt x="1638708" y="17269"/>
                  <a:pt x="1876349" y="0"/>
                </a:cubicBezTo>
                <a:cubicBezTo>
                  <a:pt x="2113990" y="-17269"/>
                  <a:pt x="2263529" y="27642"/>
                  <a:pt x="2467051" y="0"/>
                </a:cubicBezTo>
                <a:cubicBezTo>
                  <a:pt x="2670573" y="-27642"/>
                  <a:pt x="2867743" y="-1552"/>
                  <a:pt x="3057754" y="0"/>
                </a:cubicBezTo>
                <a:cubicBezTo>
                  <a:pt x="3247765" y="1552"/>
                  <a:pt x="3729099" y="45169"/>
                  <a:pt x="3961181" y="0"/>
                </a:cubicBezTo>
                <a:cubicBezTo>
                  <a:pt x="4193263" y="-45169"/>
                  <a:pt x="4313735" y="4067"/>
                  <a:pt x="4447642" y="0"/>
                </a:cubicBezTo>
                <a:cubicBezTo>
                  <a:pt x="4581549" y="-4067"/>
                  <a:pt x="5123626" y="11867"/>
                  <a:pt x="5351069" y="0"/>
                </a:cubicBezTo>
                <a:cubicBezTo>
                  <a:pt x="5578512" y="-11867"/>
                  <a:pt x="6044105" y="-19983"/>
                  <a:pt x="6254496" y="0"/>
                </a:cubicBezTo>
                <a:cubicBezTo>
                  <a:pt x="6464887" y="19983"/>
                  <a:pt x="6664731" y="4232"/>
                  <a:pt x="6949440" y="0"/>
                </a:cubicBezTo>
                <a:cubicBezTo>
                  <a:pt x="7234149" y="-4232"/>
                  <a:pt x="7497205" y="28731"/>
                  <a:pt x="7852867" y="0"/>
                </a:cubicBezTo>
                <a:cubicBezTo>
                  <a:pt x="8208529" y="-28731"/>
                  <a:pt x="8287556" y="2616"/>
                  <a:pt x="8443570" y="0"/>
                </a:cubicBezTo>
                <a:cubicBezTo>
                  <a:pt x="8599584" y="-2616"/>
                  <a:pt x="8871283" y="-14113"/>
                  <a:pt x="9034272" y="0"/>
                </a:cubicBezTo>
                <a:cubicBezTo>
                  <a:pt x="9197261" y="14113"/>
                  <a:pt x="9604978" y="-35623"/>
                  <a:pt x="9833458" y="0"/>
                </a:cubicBezTo>
                <a:cubicBezTo>
                  <a:pt x="10061938" y="35623"/>
                  <a:pt x="10231944" y="-8194"/>
                  <a:pt x="10424160" y="0"/>
                </a:cubicBezTo>
                <a:cubicBezTo>
                  <a:pt x="10424285" y="4395"/>
                  <a:pt x="10424085" y="9776"/>
                  <a:pt x="10424160" y="18288"/>
                </a:cubicBezTo>
                <a:cubicBezTo>
                  <a:pt x="10058736" y="-5772"/>
                  <a:pt x="9942989" y="-18764"/>
                  <a:pt x="9624974" y="18288"/>
                </a:cubicBezTo>
                <a:cubicBezTo>
                  <a:pt x="9306959" y="55340"/>
                  <a:pt x="9229263" y="24995"/>
                  <a:pt x="8930030" y="18288"/>
                </a:cubicBezTo>
                <a:cubicBezTo>
                  <a:pt x="8630797" y="11581"/>
                  <a:pt x="8647263" y="10931"/>
                  <a:pt x="8547811" y="18288"/>
                </a:cubicBezTo>
                <a:cubicBezTo>
                  <a:pt x="8448359" y="25645"/>
                  <a:pt x="8173221" y="219"/>
                  <a:pt x="8061350" y="18288"/>
                </a:cubicBezTo>
                <a:cubicBezTo>
                  <a:pt x="7949479" y="36357"/>
                  <a:pt x="7437002" y="17516"/>
                  <a:pt x="7157923" y="18288"/>
                </a:cubicBezTo>
                <a:cubicBezTo>
                  <a:pt x="6878844" y="19060"/>
                  <a:pt x="6610241" y="8864"/>
                  <a:pt x="6462979" y="18288"/>
                </a:cubicBezTo>
                <a:cubicBezTo>
                  <a:pt x="6315717" y="27712"/>
                  <a:pt x="6124879" y="4989"/>
                  <a:pt x="5976518" y="18288"/>
                </a:cubicBezTo>
                <a:cubicBezTo>
                  <a:pt x="5828157" y="31587"/>
                  <a:pt x="5566880" y="7112"/>
                  <a:pt x="5281574" y="18288"/>
                </a:cubicBezTo>
                <a:cubicBezTo>
                  <a:pt x="4996268" y="29464"/>
                  <a:pt x="5085614" y="20493"/>
                  <a:pt x="4899355" y="18288"/>
                </a:cubicBezTo>
                <a:cubicBezTo>
                  <a:pt x="4713096" y="16083"/>
                  <a:pt x="4606138" y="34359"/>
                  <a:pt x="4517136" y="18288"/>
                </a:cubicBezTo>
                <a:cubicBezTo>
                  <a:pt x="4428134" y="2217"/>
                  <a:pt x="4125335" y="52414"/>
                  <a:pt x="3822192" y="18288"/>
                </a:cubicBezTo>
                <a:cubicBezTo>
                  <a:pt x="3519049" y="-15838"/>
                  <a:pt x="3453132" y="3859"/>
                  <a:pt x="3335731" y="18288"/>
                </a:cubicBezTo>
                <a:cubicBezTo>
                  <a:pt x="3218330" y="32717"/>
                  <a:pt x="2718749" y="-13936"/>
                  <a:pt x="2536546" y="18288"/>
                </a:cubicBezTo>
                <a:cubicBezTo>
                  <a:pt x="2354343" y="50512"/>
                  <a:pt x="2190669" y="3238"/>
                  <a:pt x="2050085" y="18288"/>
                </a:cubicBezTo>
                <a:cubicBezTo>
                  <a:pt x="1909501" y="33338"/>
                  <a:pt x="1520975" y="3062"/>
                  <a:pt x="1250899" y="18288"/>
                </a:cubicBezTo>
                <a:cubicBezTo>
                  <a:pt x="980823" y="33514"/>
                  <a:pt x="992936" y="28036"/>
                  <a:pt x="868680" y="18288"/>
                </a:cubicBezTo>
                <a:cubicBezTo>
                  <a:pt x="744424" y="8540"/>
                  <a:pt x="230364" y="33365"/>
                  <a:pt x="0" y="18288"/>
                </a:cubicBezTo>
                <a:cubicBezTo>
                  <a:pt x="-504" y="12101"/>
                  <a:pt x="-591" y="77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CC9FC35E-54D4-D5E9-F7EA-5B0B175310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9429389"/>
              </p:ext>
            </p:extLst>
          </p:nvPr>
        </p:nvGraphicFramePr>
        <p:xfrm>
          <a:off x="444843" y="2787927"/>
          <a:ext cx="10908957" cy="282919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0908957">
                  <a:extLst>
                    <a:ext uri="{9D8B030D-6E8A-4147-A177-3AD203B41FA5}">
                      <a16:colId xmlns:a16="http://schemas.microsoft.com/office/drawing/2014/main" val="566040670"/>
                    </a:ext>
                  </a:extLst>
                </a:gridCol>
              </a:tblGrid>
              <a:tr h="943066">
                <a:tc>
                  <a:txBody>
                    <a:bodyPr/>
                    <a:lstStyle/>
                    <a:p>
                      <a:pPr fontAlgn="t"/>
                      <a:r>
                        <a:rPr lang="ru-RU" sz="19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До трех игроков могут сражаться с противниками в фэнтезийной обстановке этой игры в жанре </a:t>
                      </a:r>
                    </a:p>
                    <a:p>
                      <a:pPr fontAlgn="t"/>
                      <a:r>
                        <a:rPr lang="ru-RU" sz="19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«побей их всех» с горизонтальной прокруткой.</a:t>
                      </a:r>
                      <a:endParaRPr lang="ru-RU" sz="19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</a:endParaRPr>
                    </a:p>
                  </a:txBody>
                  <a:tcPr marL="269961" marR="161977" marT="161977" marB="16197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7969723"/>
                  </a:ext>
                </a:extLst>
              </a:tr>
              <a:tr h="943066">
                <a:tc>
                  <a:txBody>
                    <a:bodyPr/>
                    <a:lstStyle/>
                    <a:p>
                      <a:pPr fontAlgn="t"/>
                      <a:r>
                        <a:rPr lang="ru-RU" sz="19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Ваша миссия состоит в том, чтобы освободить земли Анкарии от захватившей их империи зла.</a:t>
                      </a:r>
                      <a:endParaRPr lang="ru-RU" sz="19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</a:endParaRPr>
                    </a:p>
                  </a:txBody>
                  <a:tcPr marL="269961" marR="161977" marT="161977" marB="16197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138798"/>
                  </a:ext>
                </a:extLst>
              </a:tr>
              <a:tr h="943066">
                <a:tc>
                  <a:txBody>
                    <a:bodyPr/>
                    <a:lstStyle/>
                    <a:p>
                      <a:pPr fontAlgn="t"/>
                      <a:r>
                        <a:rPr lang="ru-RU" sz="19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Предпочитаете ли вы произносить заклинания или размахивать топором — Цитадель позаботится о вас в любом случае.</a:t>
                      </a:r>
                      <a:endParaRPr lang="ru-RU" sz="19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</a:endParaRPr>
                    </a:p>
                  </a:txBody>
                  <a:tcPr marL="269961" marR="161977" marT="161977" marB="16197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481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70772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6F4E52-7CCC-BE10-FC51-5FC165C29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5CE2F9-3AD0-82F3-2AAB-1B0754C3D4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Silly men\</a:t>
            </a:r>
            <a:r>
              <a:rPr lang="en-US" dirty="0" err="1"/>
              <a:t>nEven</a:t>
            </a:r>
            <a:r>
              <a:rPr lang="en-US" dirty="0"/>
              <a:t> the captain couldn’t resist my beauty\</a:t>
            </a:r>
            <a:r>
              <a:rPr lang="en-US" dirty="0" err="1"/>
              <a:t>nI</a:t>
            </a:r>
            <a:r>
              <a:rPr lang="en-US" dirty="0"/>
              <a:t> know I’m beautiful, </a:t>
            </a:r>
            <a:r>
              <a:rPr lang="en-US" dirty="0" err="1"/>
              <a:t>hee</a:t>
            </a:r>
            <a:r>
              <a:rPr lang="en-US" dirty="0"/>
              <a:t> </a:t>
            </a:r>
            <a:r>
              <a:rPr lang="en-US" dirty="0" err="1"/>
              <a:t>hee</a:t>
            </a:r>
            <a:r>
              <a:rPr lang="en-US" dirty="0"/>
              <a:t>\</a:t>
            </a:r>
            <a:r>
              <a:rPr lang="en-US" dirty="0" err="1"/>
              <a:t>nBut</a:t>
            </a:r>
            <a:r>
              <a:rPr lang="en-US" dirty="0"/>
              <a:t> who would’ve thought that\</a:t>
            </a:r>
            <a:r>
              <a:rPr lang="en-US" dirty="0" err="1"/>
              <a:t>neven</a:t>
            </a:r>
            <a:r>
              <a:rPr lang="en-US" dirty="0"/>
              <a:t> the monsters would find me beautiful?\</a:t>
            </a:r>
            <a:r>
              <a:rPr lang="en-US" dirty="0" err="1"/>
              <a:t>nThis</a:t>
            </a:r>
            <a:r>
              <a:rPr lang="en-US" dirty="0"/>
              <a:t> is a surprise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3830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66AA75-77AF-9F6E-888C-39FD3A0FE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A10A6B-DAC1-FB24-6C5A-70F23EF1C3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Earthquake...?!\</a:t>
            </a:r>
            <a:r>
              <a:rPr lang="en-US" dirty="0" err="1"/>
              <a:t>nIs</a:t>
            </a:r>
            <a:r>
              <a:rPr lang="en-US" dirty="0"/>
              <a:t> it the [ff4e00]</a:t>
            </a:r>
            <a:r>
              <a:rPr lang="en-US" dirty="0" err="1"/>
              <a:t>Kipa</a:t>
            </a:r>
            <a:r>
              <a:rPr lang="en-US" dirty="0"/>
              <a:t>[</a:t>
            </a:r>
            <a:r>
              <a:rPr lang="en-US" dirty="0" err="1"/>
              <a:t>ffffff</a:t>
            </a:r>
            <a:r>
              <a:rPr lang="en-US" dirty="0"/>
              <a:t>] again...?</a:t>
            </a:r>
          </a:p>
          <a:p>
            <a:r>
              <a:rPr lang="en-US" dirty="0"/>
              <a:t>It looks like the [ff4e00][Dione]Leader[</a:t>
            </a:r>
            <a:r>
              <a:rPr lang="en-US" dirty="0" err="1"/>
              <a:t>ffffff</a:t>
            </a:r>
            <a:r>
              <a:rPr lang="en-US" dirty="0"/>
              <a:t>] wiped out the </a:t>
            </a:r>
            <a:r>
              <a:rPr lang="en-US" dirty="0" err="1"/>
              <a:t>Kipa</a:t>
            </a:r>
            <a:r>
              <a:rPr lang="en-US" dirty="0"/>
              <a:t> again</a:t>
            </a:r>
          </a:p>
          <a:p>
            <a:r>
              <a:rPr lang="en-US" dirty="0"/>
              <a:t>I was only able to sense deep Darkness...\</a:t>
            </a:r>
            <a:r>
              <a:rPr lang="en-US" dirty="0" err="1"/>
              <a:t>nThey</a:t>
            </a:r>
            <a:r>
              <a:rPr lang="en-US" dirty="0"/>
              <a:t> took [ff9600]</a:t>
            </a:r>
            <a:r>
              <a:rPr lang="en-US" dirty="0" err="1"/>
              <a:t>Benuda</a:t>
            </a:r>
            <a:r>
              <a:rPr lang="en-US" dirty="0"/>
              <a:t>[</a:t>
            </a:r>
            <a:r>
              <a:rPr lang="en-US" dirty="0" err="1"/>
              <a:t>ffffff</a:t>
            </a:r>
            <a:r>
              <a:rPr lang="en-US" dirty="0"/>
              <a:t>] along with my little one!</a:t>
            </a:r>
          </a:p>
          <a:p>
            <a:r>
              <a:rPr lang="en-US" dirty="0"/>
              <a:t>I'm the newbie here~ Call me whenever you need! </a:t>
            </a:r>
            <a:r>
              <a:rPr lang="en-US" dirty="0" err="1"/>
              <a:t>Pleeaaasseee</a:t>
            </a:r>
            <a:r>
              <a:rPr lang="en-US" dirty="0"/>
              <a:t>~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08763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Желтый вопросительный знак">
            <a:extLst>
              <a:ext uri="{FF2B5EF4-FFF2-40B4-BE49-F238E27FC236}">
                <a16:creationId xmlns:a16="http://schemas.microsoft.com/office/drawing/2014/main" id="{F0E033CE-CC7B-2BA6-47EB-48B708D81B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245" r="5906"/>
          <a:stretch/>
        </p:blipFill>
        <p:spPr>
          <a:xfrm>
            <a:off x="3522468" y="10"/>
            <a:ext cx="866953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3DB124-34D0-85C7-B5C3-B8A2F9797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endParaRPr lang="ru-RU" sz="28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1C7DBD-81A4-A05A-C891-607B98F8D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ru-RU" sz="2400" dirty="0"/>
              <a:t>Вопросы?</a:t>
            </a:r>
          </a:p>
        </p:txBody>
      </p:sp>
    </p:spTree>
    <p:extLst>
      <p:ext uri="{BB962C8B-B14F-4D97-AF65-F5344CB8AC3E}">
        <p14:creationId xmlns:p14="http://schemas.microsoft.com/office/powerpoint/2010/main" val="38890360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1848</Words>
  <Application>Microsoft Macintosh PowerPoint</Application>
  <PresentationFormat>Широкоэкранный</PresentationFormat>
  <Paragraphs>280</Paragraphs>
  <Slides>29</Slides>
  <Notes>6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YS Text</vt:lpstr>
      <vt:lpstr>Тема Office</vt:lpstr>
      <vt:lpstr>Локализация компьютерных игр</vt:lpstr>
      <vt:lpstr>Компьютерные игры</vt:lpstr>
      <vt:lpstr>Классификации КИ</vt:lpstr>
      <vt:lpstr>Презентация PowerPoint</vt:lpstr>
      <vt:lpstr>Презентация PowerPoint</vt:lpstr>
      <vt:lpstr>Вопросы заказчику (задаются до начала проекта)</vt:lpstr>
      <vt:lpstr>Навыки художественного перевода необходимы для перевода диалогов персонажей КИ</vt:lpstr>
      <vt:lpstr>Перевод имен собственных (на примере имен персонажей игры Kubo’s Quest)</vt:lpstr>
      <vt:lpstr>При переводе имен персонажей чаще всего используются: </vt:lpstr>
      <vt:lpstr>Работа с глоссарием</vt:lpstr>
      <vt:lpstr>Что в глоссарий не входит:</vt:lpstr>
      <vt:lpstr>Перевод названий монстров</vt:lpstr>
      <vt:lpstr>Перевод названий игровых предметов</vt:lpstr>
      <vt:lpstr>Пример плохого описания игры</vt:lpstr>
      <vt:lpstr>Пример обезличивания</vt:lpstr>
      <vt:lpstr>Правила пунктуации в играх</vt:lpstr>
      <vt:lpstr>Капитализация слов</vt:lpstr>
      <vt:lpstr>Пример тегов и переменных в играх</vt:lpstr>
      <vt:lpstr>Пример работы с переменными в играх</vt:lpstr>
      <vt:lpstr>Ограничения по длине реплики</vt:lpstr>
      <vt:lpstr>Примеры переводческих решений </vt:lpstr>
      <vt:lpstr>Решение</vt:lpstr>
      <vt:lpstr>Презентация PowerPoint</vt:lpstr>
      <vt:lpstr>Решение</vt:lpstr>
      <vt:lpstr>Презентация PowerPoint</vt:lpstr>
      <vt:lpstr>Решение (с оф.сайта)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Локализация компьютерных игр</dc:title>
  <dc:creator>Мария Ружникова</dc:creator>
  <cp:lastModifiedBy>Мария Ружникова</cp:lastModifiedBy>
  <cp:revision>4</cp:revision>
  <dcterms:created xsi:type="dcterms:W3CDTF">2023-05-18T23:56:39Z</dcterms:created>
  <dcterms:modified xsi:type="dcterms:W3CDTF">2023-05-19T01:58:07Z</dcterms:modified>
</cp:coreProperties>
</file>