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9" r:id="rId6"/>
    <p:sldId id="268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67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09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502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39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157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85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760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162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603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846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03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680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5400" dirty="0">
                <a:latin typeface="Century Gothic" pitchFamily="34" charset="0"/>
                <a:ea typeface="+mn-ea"/>
                <a:cs typeface="+mn-cs"/>
              </a:rPr>
              <a:t>ЛИНГВИСТИКА ТЕКСТА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0035" y="3933056"/>
            <a:ext cx="6872808" cy="271115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Century Gothic" pitchFamily="34" charset="0"/>
              </a:rPr>
              <a:t>Раскольникова Д. В. </a:t>
            </a:r>
          </a:p>
          <a:p>
            <a:r>
              <a:rPr lang="ru-RU" sz="2000" dirty="0">
                <a:solidFill>
                  <a:schemeClr val="tx1"/>
                </a:solidFill>
                <a:latin typeface="Century Gothic" pitchFamily="34" charset="0"/>
              </a:rPr>
              <a:t>ФЯМ-1 (РКИ) </a:t>
            </a:r>
          </a:p>
          <a:p>
            <a:endParaRPr lang="ru-RU" sz="2800" dirty="0">
              <a:solidFill>
                <a:schemeClr val="tx1"/>
              </a:solidFill>
              <a:latin typeface="Century Gothic" pitchFamily="34" charset="0"/>
            </a:endParaRPr>
          </a:p>
          <a:p>
            <a:r>
              <a:rPr lang="ru-RU" sz="2800" dirty="0">
                <a:solidFill>
                  <a:schemeClr val="tx1"/>
                </a:solidFill>
                <a:latin typeface="Century Gothic" pitchFamily="34" charset="0"/>
              </a:rPr>
              <a:t>2017</a:t>
            </a:r>
          </a:p>
          <a:p>
            <a:r>
              <a:rPr lang="ru-RU" sz="2800" dirty="0">
                <a:solidFill>
                  <a:schemeClr val="tx1"/>
                </a:solidFill>
                <a:latin typeface="Century Gothic" pitchFamily="34" charset="0"/>
              </a:rPr>
              <a:t>Москва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59632" y="620688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entury Gothic" pitchFamily="34" charset="0"/>
              </a:rPr>
              <a:t>Современные психолингвистические проблемы обучения РКИ</a:t>
            </a:r>
          </a:p>
          <a:p>
            <a:pPr algn="r"/>
            <a:r>
              <a:rPr lang="ru-RU" dirty="0">
                <a:latin typeface="Century Gothic" pitchFamily="34" charset="0"/>
              </a:rPr>
              <a:t>Митрофанова И. И. </a:t>
            </a:r>
          </a:p>
        </p:txBody>
      </p:sp>
    </p:spTree>
    <p:extLst>
      <p:ext uri="{BB962C8B-B14F-4D97-AF65-F5344CB8AC3E}">
        <p14:creationId xmlns:p14="http://schemas.microsoft.com/office/powerpoint/2010/main" val="340582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08912" cy="80871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dirty="0" smtClean="0">
                <a:latin typeface="Century Gothic" pitchFamily="34" charset="0"/>
              </a:rPr>
              <a:t>	Лингвистика </a:t>
            </a:r>
            <a:r>
              <a:rPr lang="ru-RU" sz="2700" dirty="0">
                <a:latin typeface="Century Gothic" pitchFamily="34" charset="0"/>
              </a:rPr>
              <a:t>текста как самостоятельная научная дисциплина </a:t>
            </a:r>
            <a:r>
              <a:rPr lang="ru-RU" sz="27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зародилась на рубеже 60-70-х годов XX в</a:t>
            </a:r>
            <a:r>
              <a:rPr lang="ru-RU" sz="27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.	</a:t>
            </a:r>
            <a:r>
              <a:rPr lang="ru-RU" sz="36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/>
            </a:r>
            <a:br>
              <a:rPr lang="ru-RU" sz="36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</a:br>
            <a:endParaRPr lang="ru-RU" sz="36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300" dirty="0" smtClean="0">
                <a:latin typeface="Century Gothic" pitchFamily="34" charset="0"/>
              </a:rPr>
              <a:t>	Важное </a:t>
            </a:r>
            <a:r>
              <a:rPr lang="ru-RU" sz="4300" dirty="0">
                <a:latin typeface="Century Gothic" pitchFamily="34" charset="0"/>
              </a:rPr>
              <a:t>значение для выделения лингвистики текста в самостоятельную </a:t>
            </a:r>
            <a:r>
              <a:rPr lang="ru-RU" sz="4300" dirty="0" smtClean="0">
                <a:latin typeface="Century Gothic" pitchFamily="34" charset="0"/>
              </a:rPr>
              <a:t>научную дисциплину имело воздействие со </a:t>
            </a:r>
            <a:r>
              <a:rPr lang="ru-RU" sz="4300" dirty="0">
                <a:latin typeface="Century Gothic" pitchFamily="34" charset="0"/>
              </a:rPr>
              <a:t>стороны дисциплин, непосредственно примыкающих </a:t>
            </a:r>
            <a:r>
              <a:rPr lang="ru-RU" sz="4300" dirty="0" smtClean="0">
                <a:latin typeface="Century Gothic" pitchFamily="34" charset="0"/>
              </a:rPr>
              <a:t>к языковедению</a:t>
            </a:r>
            <a:r>
              <a:rPr lang="ru-RU" sz="4300" dirty="0">
                <a:latin typeface="Century Gothic" pitchFamily="34" charset="0"/>
              </a:rPr>
              <a:t>, — со стороны </a:t>
            </a:r>
            <a:r>
              <a:rPr lang="ru-RU" sz="4300" dirty="0">
                <a:solidFill>
                  <a:srgbClr val="7030A0"/>
                </a:solidFill>
                <a:latin typeface="Century Gothic" pitchFamily="34" charset="0"/>
              </a:rPr>
              <a:t>литературоведения, психологии, </a:t>
            </a:r>
            <a:r>
              <a:rPr lang="ru-RU" sz="4300" dirty="0" smtClean="0">
                <a:solidFill>
                  <a:srgbClr val="7030A0"/>
                </a:solidFill>
                <a:latin typeface="Century Gothic" pitchFamily="34" charset="0"/>
              </a:rPr>
              <a:t>социологии, теории </a:t>
            </a:r>
            <a:r>
              <a:rPr lang="ru-RU" sz="4300" dirty="0">
                <a:solidFill>
                  <a:srgbClr val="7030A0"/>
                </a:solidFill>
                <a:latin typeface="Century Gothic" pitchFamily="34" charset="0"/>
              </a:rPr>
              <a:t>перевода, </a:t>
            </a:r>
            <a:r>
              <a:rPr lang="ru-RU" sz="4300" dirty="0" smtClean="0">
                <a:solidFill>
                  <a:srgbClr val="7030A0"/>
                </a:solidFill>
                <a:latin typeface="Century Gothic" pitchFamily="34" charset="0"/>
              </a:rPr>
              <a:t>автоматической переработки языковых </a:t>
            </a:r>
            <a:r>
              <a:rPr lang="ru-RU" sz="4300" dirty="0">
                <a:solidFill>
                  <a:srgbClr val="7030A0"/>
                </a:solidFill>
                <a:latin typeface="Century Gothic" pitchFamily="34" charset="0"/>
              </a:rPr>
              <a:t>данных, </a:t>
            </a:r>
            <a:r>
              <a:rPr lang="ru-RU" sz="4300" dirty="0" smtClean="0">
                <a:solidFill>
                  <a:srgbClr val="7030A0"/>
                </a:solidFill>
                <a:latin typeface="Century Gothic" pitchFamily="34" charset="0"/>
              </a:rPr>
              <a:t>методики </a:t>
            </a:r>
            <a:r>
              <a:rPr lang="ru-RU" sz="4300" dirty="0">
                <a:solidFill>
                  <a:srgbClr val="7030A0"/>
                </a:solidFill>
                <a:latin typeface="Century Gothic" pitchFamily="34" charset="0"/>
              </a:rPr>
              <a:t>преподавания родного и иностранных языков </a:t>
            </a:r>
            <a:r>
              <a:rPr lang="ru-RU" sz="4300" dirty="0">
                <a:latin typeface="Century Gothic" pitchFamily="34" charset="0"/>
              </a:rPr>
              <a:t>и т. д. </a:t>
            </a:r>
            <a:endParaRPr lang="ru-RU" sz="4300" dirty="0" smtClean="0">
              <a:latin typeface="Century Gothic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300" dirty="0" smtClean="0">
                <a:latin typeface="Century Gothic" pitchFamily="34" charset="0"/>
              </a:rPr>
              <a:t>	О</a:t>
            </a:r>
            <a:r>
              <a:rPr lang="ru-RU" sz="4300" dirty="0">
                <a:latin typeface="Century Gothic" pitchFamily="34" charset="0"/>
              </a:rPr>
              <a:t>. И. </a:t>
            </a:r>
            <a:r>
              <a:rPr lang="ru-RU" sz="4300" dirty="0" err="1" smtClean="0">
                <a:latin typeface="Century Gothic" pitchFamily="34" charset="0"/>
              </a:rPr>
              <a:t>Москальская</a:t>
            </a:r>
            <a:r>
              <a:rPr lang="ru-RU" sz="4300" dirty="0" smtClean="0">
                <a:latin typeface="Century Gothic" pitchFamily="34" charset="0"/>
              </a:rPr>
              <a:t> указывает, что </a:t>
            </a:r>
            <a:r>
              <a:rPr lang="ru-RU" sz="4300" dirty="0">
                <a:latin typeface="Century Gothic" pitchFamily="34" charset="0"/>
              </a:rPr>
              <a:t>«в данной ситуации целое речевое </a:t>
            </a:r>
            <a:r>
              <a:rPr lang="ru-RU" sz="4300" dirty="0" smtClean="0">
                <a:latin typeface="Century Gothic" pitchFamily="34" charset="0"/>
              </a:rPr>
              <a:t>произведение — </a:t>
            </a:r>
            <a:r>
              <a:rPr lang="ru-RU" sz="4300" dirty="0">
                <a:latin typeface="Century Gothic" pitchFamily="34" charset="0"/>
              </a:rPr>
              <a:t>текст — </a:t>
            </a:r>
            <a:r>
              <a:rPr lang="ru-RU" sz="4300" dirty="0" smtClean="0">
                <a:latin typeface="Century Gothic" pitchFamily="34" charset="0"/>
              </a:rPr>
              <a:t>предстал </a:t>
            </a:r>
            <a:r>
              <a:rPr lang="ru-RU" sz="4300" dirty="0">
                <a:latin typeface="Century Gothic" pitchFamily="34" charset="0"/>
              </a:rPr>
              <a:t>как фокус, в котором скрещиваются все эти подходы к языку. Он </a:t>
            </a:r>
            <a:r>
              <a:rPr lang="ru-RU" sz="4300" dirty="0" smtClean="0">
                <a:latin typeface="Century Gothic" pitchFamily="34" charset="0"/>
              </a:rPr>
              <a:t>оказался не </a:t>
            </a:r>
            <a:r>
              <a:rPr lang="ru-RU" sz="4300" dirty="0">
                <a:latin typeface="Century Gothic" pitchFamily="34" charset="0"/>
              </a:rPr>
              <a:t>только исходным материалом для названных направлений лингвистического поиска, но </a:t>
            </a:r>
            <a:r>
              <a:rPr lang="ru-RU" sz="4300" dirty="0" smtClean="0">
                <a:latin typeface="Century Gothic" pitchFamily="34" charset="0"/>
              </a:rPr>
              <a:t>и определил </a:t>
            </a:r>
            <a:r>
              <a:rPr lang="ru-RU" sz="4300" dirty="0">
                <a:latin typeface="Century Gothic" pitchFamily="34" charset="0"/>
              </a:rPr>
              <a:t>предмет одного из них — предмет "лингвистики текста"» (</a:t>
            </a:r>
            <a:r>
              <a:rPr lang="ru-RU" sz="4300" dirty="0" err="1">
                <a:latin typeface="Century Gothic" pitchFamily="34" charset="0"/>
              </a:rPr>
              <a:t>Москальская</a:t>
            </a:r>
            <a:r>
              <a:rPr lang="ru-RU" sz="4300" dirty="0">
                <a:latin typeface="Century Gothic" pitchFamily="34" charset="0"/>
              </a:rPr>
              <a:t> </a:t>
            </a:r>
            <a:r>
              <a:rPr lang="ru-RU" sz="4300" dirty="0" smtClean="0">
                <a:latin typeface="Century Gothic" pitchFamily="34" charset="0"/>
              </a:rPr>
              <a:t>1978).</a:t>
            </a:r>
            <a:endParaRPr lang="ru-RU" sz="4300" dirty="0">
              <a:latin typeface="Century Gothic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011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77809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Что такое лингвистика текста? </a:t>
            </a:r>
            <a:endParaRPr lang="ru-RU" sz="3600" dirty="0"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8208912" cy="518457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>
                <a:latin typeface="Century Gothic" pitchFamily="34" charset="0"/>
              </a:rPr>
              <a:t>В «Лингвистическом энциклопедическом словаре</a:t>
            </a:r>
            <a:r>
              <a:rPr lang="ru-RU" sz="2400" dirty="0" smtClean="0">
                <a:latin typeface="Century Gothic" pitchFamily="34" charset="0"/>
              </a:rPr>
              <a:t>» (1990) </a:t>
            </a:r>
            <a:r>
              <a:rPr lang="ru-RU" sz="2400" dirty="0">
                <a:latin typeface="Century Gothic" pitchFamily="34" charset="0"/>
              </a:rPr>
              <a:t>лингвистика </a:t>
            </a:r>
            <a:r>
              <a:rPr lang="ru-RU" sz="2400" dirty="0" smtClean="0">
                <a:latin typeface="Century Gothic" pitchFamily="34" charset="0"/>
              </a:rPr>
              <a:t>текста трактуется </a:t>
            </a:r>
            <a:r>
              <a:rPr lang="ru-RU" sz="2400" dirty="0">
                <a:latin typeface="Century Gothic" pitchFamily="34" charset="0"/>
              </a:rPr>
              <a:t>как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«направление лингвистических исследований, объектом которых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являются правила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построения связного текста и его смысловые категории, выражаемые по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этим правилам»</a:t>
            </a:r>
            <a:r>
              <a:rPr lang="ru-RU" sz="2400" dirty="0" smtClean="0">
                <a:latin typeface="Century Gothic" pitchFamily="34" charset="0"/>
              </a:rPr>
              <a:t>.</a:t>
            </a:r>
          </a:p>
          <a:p>
            <a:pPr marL="0" indent="0" algn="just">
              <a:buNone/>
            </a:pPr>
            <a:endParaRPr lang="ru-RU" sz="2400" dirty="0" smtClean="0">
              <a:latin typeface="Century Gothic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Century Gothic" pitchFamily="34" charset="0"/>
              </a:rPr>
              <a:t>В зарубежной </a:t>
            </a:r>
            <a:r>
              <a:rPr lang="ru-RU" sz="2400" dirty="0">
                <a:latin typeface="Century Gothic" pitchFamily="34" charset="0"/>
              </a:rPr>
              <a:t>научной </a:t>
            </a:r>
            <a:r>
              <a:rPr lang="ru-RU" sz="2400" dirty="0" smtClean="0">
                <a:latin typeface="Century Gothic" pitchFamily="34" charset="0"/>
              </a:rPr>
              <a:t>литературе, например,  </a:t>
            </a:r>
            <a:r>
              <a:rPr lang="ru-RU" sz="2400" dirty="0">
                <a:latin typeface="Century Gothic" pitchFamily="34" charset="0"/>
              </a:rPr>
              <a:t>в словаре </a:t>
            </a:r>
            <a:r>
              <a:rPr lang="ru-RU" sz="2400" dirty="0" err="1" smtClean="0">
                <a:latin typeface="Century Gothic" pitchFamily="34" charset="0"/>
              </a:rPr>
              <a:t>Метцлера</a:t>
            </a:r>
            <a:r>
              <a:rPr lang="ru-RU" sz="2400" dirty="0" smtClean="0">
                <a:latin typeface="Century Gothic" pitchFamily="34" charset="0"/>
              </a:rPr>
              <a:t>, </a:t>
            </a:r>
            <a:r>
              <a:rPr lang="ru-RU" sz="2400" dirty="0">
                <a:latin typeface="Century Gothic" pitchFamily="34" charset="0"/>
              </a:rPr>
              <a:t>она определяется </a:t>
            </a:r>
            <a:r>
              <a:rPr lang="ru-RU" sz="2400" dirty="0" smtClean="0">
                <a:latin typeface="Century Gothic" pitchFamily="34" charset="0"/>
              </a:rPr>
              <a:t>как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«языковедческая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дисциплина, которая исследует структурные свойства текстов, условия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их производства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и взаимосвязанности, их языковой вариативности и обработки» </a:t>
            </a:r>
            <a:r>
              <a:rPr lang="ru-RU" sz="2400" dirty="0">
                <a:latin typeface="Century Gothic" pitchFamily="34" charset="0"/>
              </a:rPr>
              <a:t>(</a:t>
            </a:r>
            <a:r>
              <a:rPr lang="ru-RU" sz="2400" dirty="0" err="1" smtClean="0">
                <a:latin typeface="Century Gothic" pitchFamily="34" charset="0"/>
              </a:rPr>
              <a:t>Metzlei</a:t>
            </a:r>
            <a:r>
              <a:rPr lang="ru-RU" sz="2400" dirty="0" smtClean="0">
                <a:latin typeface="Century Gothic" pitchFamily="34" charset="0"/>
              </a:rPr>
              <a:t> </a:t>
            </a:r>
            <a:r>
              <a:rPr lang="ru-RU" sz="2400" dirty="0" err="1" smtClean="0">
                <a:latin typeface="Century Gothic" pitchFamily="34" charset="0"/>
              </a:rPr>
              <a:t>Lexikon</a:t>
            </a:r>
            <a:r>
              <a:rPr lang="ru-RU" sz="2400" dirty="0" smtClean="0">
                <a:latin typeface="Century Gothic" pitchFamily="34" charset="0"/>
              </a:rPr>
              <a:t> </a:t>
            </a:r>
            <a:r>
              <a:rPr lang="ru-RU" sz="2400" dirty="0" err="1">
                <a:latin typeface="Century Gothic" pitchFamily="34" charset="0"/>
              </a:rPr>
              <a:t>Sprache</a:t>
            </a:r>
            <a:r>
              <a:rPr lang="ru-RU" sz="2400" dirty="0">
                <a:latin typeface="Century Gothic" pitchFamily="34" charset="0"/>
              </a:rPr>
              <a:t> 1993: 637).</a:t>
            </a:r>
            <a:endParaRPr lang="ru-RU" sz="2400" dirty="0" smtClean="0">
              <a:latin typeface="Century Gothic" pitchFamily="34" charset="0"/>
            </a:endParaRPr>
          </a:p>
          <a:p>
            <a:pPr marL="0" indent="0">
              <a:buNone/>
            </a:pPr>
            <a:endParaRPr lang="ru-RU" sz="2400" dirty="0">
              <a:latin typeface="Century Gothic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39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6264696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entury Gothic" pitchFamily="34" charset="0"/>
              </a:rPr>
              <a:t/>
            </a:r>
            <a:br>
              <a:rPr lang="ru-RU" dirty="0">
                <a:latin typeface="Century Gothic" pitchFamily="34" charset="0"/>
              </a:rPr>
            </a:br>
            <a:r>
              <a:rPr lang="ru-RU" sz="3100" dirty="0" smtClean="0">
                <a:latin typeface="Century Gothic" pitchFamily="34" charset="0"/>
              </a:rPr>
              <a:t>Одной из наиболее удачных квалификаций лингвистики текста признается ее</a:t>
            </a:r>
            <a:r>
              <a:rPr lang="ru-RU" sz="3100" dirty="0">
                <a:latin typeface="Century Gothic" pitchFamily="34" charset="0"/>
              </a:rPr>
              <a:t> </a:t>
            </a:r>
            <a:r>
              <a:rPr lang="ru-RU" sz="3100" dirty="0" smtClean="0">
                <a:latin typeface="Century Gothic" pitchFamily="34" charset="0"/>
              </a:rPr>
              <a:t>определение как </a:t>
            </a:r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науки, изучающей «язык в действии»</a:t>
            </a:r>
            <a:r>
              <a:rPr lang="ru-RU" sz="3100" dirty="0" smtClean="0">
                <a:latin typeface="Century Gothic" pitchFamily="34" charset="0"/>
              </a:rPr>
              <a:t> </a:t>
            </a:r>
            <a:br>
              <a:rPr lang="ru-RU" sz="3100" dirty="0" smtClean="0">
                <a:latin typeface="Century Gothic" pitchFamily="34" charset="0"/>
              </a:rPr>
            </a:br>
            <a:r>
              <a:rPr lang="ru-RU" sz="3100" dirty="0" smtClean="0">
                <a:latin typeface="Century Gothic" pitchFamily="34" charset="0"/>
              </a:rPr>
              <a:t>					(Николаев 1978).				</a:t>
            </a:r>
            <a:r>
              <a:rPr lang="ru-RU" sz="3100" dirty="0">
                <a:latin typeface="Century Gothic" pitchFamily="34" charset="0"/>
              </a:rPr>
              <a:t> </a:t>
            </a:r>
            <a:br>
              <a:rPr lang="ru-RU" sz="3100" dirty="0">
                <a:latin typeface="Century Gothic" pitchFamily="34" charset="0"/>
              </a:rPr>
            </a:br>
            <a:r>
              <a:rPr lang="ru-RU" dirty="0" smtClean="0">
                <a:latin typeface="Century Gothic" pitchFamily="34" charset="0"/>
              </a:rPr>
              <a:t/>
            </a:r>
            <a:br>
              <a:rPr lang="ru-RU" dirty="0" smtClean="0">
                <a:latin typeface="Century Gothic" pitchFamily="34" charset="0"/>
              </a:rPr>
            </a:br>
            <a:r>
              <a:rPr lang="ru-RU" dirty="0" smtClean="0">
                <a:latin typeface="Century Gothic" pitchFamily="34" charset="0"/>
              </a:rPr>
              <a:t>Объектом </a:t>
            </a:r>
            <a:r>
              <a:rPr lang="ru-RU" dirty="0">
                <a:latin typeface="Century Gothic" pitchFamily="34" charset="0"/>
              </a:rPr>
              <a:t>изучения </a:t>
            </a:r>
            <a:br>
              <a:rPr lang="ru-RU" dirty="0">
                <a:latin typeface="Century Gothic" pitchFamily="34" charset="0"/>
              </a:rPr>
            </a:br>
            <a:r>
              <a:rPr lang="ru-RU" dirty="0">
                <a:latin typeface="Century Gothic" pitchFamily="34" charset="0"/>
              </a:rPr>
              <a:t>лингвистики  текста является</a:t>
            </a:r>
            <a:br>
              <a:rPr lang="ru-RU" dirty="0">
                <a:latin typeface="Century Gothic" pitchFamily="34" charset="0"/>
              </a:rPr>
            </a:br>
            <a:r>
              <a:rPr lang="ru-RU" sz="4900" dirty="0">
                <a:solidFill>
                  <a:srgbClr val="00B0F0"/>
                </a:solidFill>
                <a:latin typeface="Century Gothic" pitchFamily="34" charset="0"/>
              </a:rPr>
              <a:t>текст</a:t>
            </a:r>
            <a:r>
              <a:rPr lang="ru-RU" sz="4900" dirty="0">
                <a:latin typeface="Century Gothic" pitchFamily="34" charset="0"/>
              </a:rPr>
              <a:t>.</a:t>
            </a:r>
            <a:br>
              <a:rPr lang="ru-RU" sz="4900" dirty="0">
                <a:latin typeface="Century Gothic" pitchFamily="34" charset="0"/>
              </a:rPr>
            </a:br>
            <a:endParaRPr lang="ru-RU" dirty="0"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34290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ru-RU" sz="2800" dirty="0">
              <a:latin typeface="Century Gothic" pitchFamily="34" charset="0"/>
              <a:ea typeface="+mj-ea"/>
              <a:cs typeface="+mj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394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19256" cy="65293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Century Gothic" pitchFamily="34" charset="0"/>
              </a:rPr>
              <a:t>Что такое текст? </a:t>
            </a:r>
            <a:endParaRPr lang="ru-RU" dirty="0"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Century Gothic" pitchFamily="34" charset="0"/>
              </a:rPr>
              <a:t>	Общепринятым </a:t>
            </a:r>
            <a:r>
              <a:rPr lang="ru-RU" sz="2400" dirty="0">
                <a:latin typeface="Century Gothic" pitchFamily="34" charset="0"/>
              </a:rPr>
              <a:t>в лингвистике является следующее определение текста: </a:t>
            </a:r>
            <a:r>
              <a:rPr lang="ru-RU" sz="2400" b="1" dirty="0">
                <a:latin typeface="Century Gothic" pitchFamily="34" charset="0"/>
              </a:rPr>
              <a:t>«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Текст</a:t>
            </a:r>
            <a:r>
              <a:rPr lang="ru-RU" sz="2400" b="1" dirty="0">
                <a:latin typeface="Century Gothic" pitchFamily="34" charset="0"/>
              </a:rPr>
              <a:t> – это реально высказанное (написанное) предложение или совокупность предложений, ... могущее ... служить материалом для наблюдения фактов данного языка» </a:t>
            </a:r>
            <a:r>
              <a:rPr lang="ru-RU" sz="2000" dirty="0">
                <a:latin typeface="Century Gothic" pitchFamily="34" charset="0"/>
              </a:rPr>
              <a:t>(Ахманова О.С. Словарь лингвистических терминов. – М., </a:t>
            </a:r>
            <a:r>
              <a:rPr lang="ru-RU" sz="2000" dirty="0" smtClean="0">
                <a:latin typeface="Century Gothic" pitchFamily="34" charset="0"/>
              </a:rPr>
              <a:t>1966).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Century Gothic" pitchFamily="34" charset="0"/>
              </a:rPr>
              <a:t>	Традиционно </a:t>
            </a:r>
            <a:r>
              <a:rPr lang="ru-RU" sz="2400" dirty="0">
                <a:latin typeface="Century Gothic" pitchFamily="34" charset="0"/>
              </a:rPr>
              <a:t>в лингвистике термином «текст» обозначают не только записанный, зафиксированный так или иначе текст, но и любое кем-то созданное «речевое произведение» любой протяженности – от однословной реплики до целого рассказа, поэмы или книги </a:t>
            </a:r>
            <a:r>
              <a:rPr lang="ru-RU" sz="2000" dirty="0">
                <a:latin typeface="Century Gothic" pitchFamily="34" charset="0"/>
              </a:rPr>
              <a:t>(Маслов Ю.С. Введение в языкознание. – М.: Высшая школа, 1998. – С.11). </a:t>
            </a:r>
            <a:endParaRPr lang="ru-RU" sz="24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78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650" y="368300"/>
            <a:ext cx="6372225" cy="629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latin typeface="Century Gothic" pitchFamily="34" charset="0"/>
              </a:rPr>
              <a:t>Генезис предмета лингвистики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Century Gothic" pitchFamily="34" charset="0"/>
              </a:rPr>
              <a:t>текста</a:t>
            </a:r>
          </a:p>
          <a:p>
            <a:pPr marL="0" indent="0" algn="just">
              <a:buNone/>
            </a:pPr>
            <a:endParaRPr lang="ru-RU" sz="4400" dirty="0" smtClean="0">
              <a:latin typeface="Century Gothic" pitchFamily="34" charset="0"/>
            </a:endParaRPr>
          </a:p>
          <a:p>
            <a:pPr marL="0" indent="0" algn="just">
              <a:buNone/>
            </a:pPr>
            <a:endParaRPr lang="ru-RU" sz="4400" dirty="0" smtClean="0">
              <a:latin typeface="Century Gothic" pitchFamily="34" charset="0"/>
            </a:endParaRPr>
          </a:p>
          <a:p>
            <a:pPr marL="0" indent="0" algn="just">
              <a:buNone/>
            </a:pPr>
            <a:r>
              <a:rPr lang="ru-RU" sz="4400" dirty="0" smtClean="0">
                <a:latin typeface="Century Gothic" pitchFamily="34" charset="0"/>
              </a:rPr>
              <a:t>                    </a:t>
            </a:r>
          </a:p>
          <a:p>
            <a:pPr marL="0" indent="0" algn="just">
              <a:buNone/>
            </a:pPr>
            <a:r>
              <a:rPr lang="ru-RU" sz="4400" dirty="0">
                <a:latin typeface="Century Gothic" pitchFamily="34" charset="0"/>
              </a:rPr>
              <a:t> </a:t>
            </a:r>
            <a:r>
              <a:rPr lang="ru-RU" sz="4400" dirty="0" smtClean="0">
                <a:latin typeface="Century Gothic" pitchFamily="34" charset="0"/>
              </a:rPr>
              <a:t>                </a:t>
            </a:r>
            <a:endParaRPr lang="ru-RU" sz="44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7845" y="1700808"/>
            <a:ext cx="4468366" cy="1682875"/>
          </a:xfrm>
          <a:prstGeom prst="rect">
            <a:avLst/>
          </a:prstGeom>
          <a:solidFill>
            <a:srgbClr val="FFFF00"/>
          </a:solidFill>
          <a:ln w="3810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3600" dirty="0" smtClean="0">
                <a:latin typeface="Century Gothic" pitchFamily="34" charset="0"/>
              </a:rPr>
              <a:t>Внутриязыковая структура </a:t>
            </a:r>
            <a:r>
              <a:rPr lang="ru-RU" sz="3600" dirty="0">
                <a:latin typeface="Century Gothic" pitchFamily="34" charset="0"/>
              </a:rPr>
              <a:t>текста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81125" y="4178300"/>
            <a:ext cx="7429500" cy="2489200"/>
          </a:xfrm>
          <a:prstGeom prst="rect">
            <a:avLst/>
          </a:prstGeom>
          <a:solidFill>
            <a:srgbClr val="FFC000"/>
          </a:solidFill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Century Gothic" pitchFamily="34" charset="0"/>
              </a:rPr>
              <a:t>Динамические процессы </a:t>
            </a:r>
          </a:p>
          <a:p>
            <a:pPr algn="ctr"/>
            <a:r>
              <a:rPr lang="ru-RU" sz="3600" dirty="0" smtClean="0">
                <a:latin typeface="Century Gothic" pitchFamily="34" charset="0"/>
              </a:rPr>
              <a:t>психического </a:t>
            </a:r>
            <a:r>
              <a:rPr lang="ru-RU" sz="3600" dirty="0">
                <a:latin typeface="Century Gothic" pitchFamily="34" charset="0"/>
              </a:rPr>
              <a:t>(ментального) отражения </a:t>
            </a:r>
            <a:r>
              <a:rPr lang="ru-RU" sz="3600" dirty="0" smtClean="0">
                <a:latin typeface="Century Gothic" pitchFamily="34" charset="0"/>
              </a:rPr>
              <a:t>действительности </a:t>
            </a:r>
          </a:p>
          <a:p>
            <a:pPr algn="ctr"/>
            <a:r>
              <a:rPr lang="ru-RU" sz="3600" dirty="0" smtClean="0">
                <a:latin typeface="Century Gothic" pitchFamily="34" charset="0"/>
              </a:rPr>
              <a:t>и переработки знания в тексте</a:t>
            </a:r>
            <a:endParaRPr lang="ru-RU" sz="3600" dirty="0">
              <a:latin typeface="Century Gothic" pitchFamily="34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305050" y="3571796"/>
            <a:ext cx="2095500" cy="5143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75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Century Gothic" pitchFamily="34" charset="0"/>
              </a:rPr>
              <a:t>Задачи</a:t>
            </a:r>
            <a:r>
              <a:rPr lang="ru-RU" sz="3600" dirty="0" smtClean="0">
                <a:latin typeface="Century Gothic" pitchFamily="34" charset="0"/>
              </a:rPr>
              <a:t> </a:t>
            </a:r>
            <a:r>
              <a:rPr lang="ru-RU" sz="3600" dirty="0">
                <a:latin typeface="Century Gothic" pitchFamily="34" charset="0"/>
              </a:rPr>
              <a:t>изучения лингвистики текста сегодня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457200" algn="just">
              <a:spcBef>
                <a:spcPts val="0"/>
              </a:spcBef>
              <a:buNone/>
            </a:pPr>
            <a:r>
              <a:rPr lang="ru-RU" dirty="0">
                <a:latin typeface="Century Gothic" pitchFamily="34" charset="0"/>
                <a:cs typeface="Times New Roman" panose="02020603050405020304" pitchFamily="18" charset="0"/>
              </a:rPr>
              <a:t>Создание </a:t>
            </a:r>
            <a:r>
              <a:rPr lang="ru-RU" b="1" dirty="0">
                <a:solidFill>
                  <a:srgbClr val="FF0000"/>
                </a:solidFill>
                <a:latin typeface="Century Gothic" pitchFamily="34" charset="0"/>
                <a:cs typeface="Times New Roman" panose="02020603050405020304" pitchFamily="18" charset="0"/>
              </a:rPr>
              <a:t>единой теории текста</a:t>
            </a:r>
            <a:r>
              <a:rPr lang="ru-RU" dirty="0">
                <a:latin typeface="Century Gothic" pitchFamily="34" charset="0"/>
                <a:cs typeface="Times New Roman" panose="02020603050405020304" pitchFamily="18" charset="0"/>
              </a:rPr>
              <a:t>, определяющей текст в совокупности всех его свойств, то есть свойств текста как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>
                <a:latin typeface="Century Gothic" pitchFamily="34" charset="0"/>
                <a:cs typeface="Times New Roman" panose="02020603050405020304" pitchFamily="18" charset="0"/>
              </a:rPr>
              <a:t> структурно-семантического образования;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>
                <a:latin typeface="Century Gothic" pitchFamily="34" charset="0"/>
                <a:cs typeface="Times New Roman" panose="02020603050405020304" pitchFamily="18" charset="0"/>
              </a:rPr>
              <a:t> информационно-функциональной сущности;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>
                <a:latin typeface="Century Gothic" pitchFamily="34" charset="0"/>
                <a:cs typeface="Times New Roman" panose="02020603050405020304" pitchFamily="18" charset="0"/>
              </a:rPr>
              <a:t> когнитивной модели;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>
                <a:latin typeface="Century Gothic" pitchFamily="34" charset="0"/>
                <a:cs typeface="Times New Roman" panose="02020603050405020304" pitchFamily="18" charset="0"/>
              </a:rPr>
              <a:t> явления культуры и др. </a:t>
            </a:r>
            <a:endParaRPr lang="ru-RU" dirty="0">
              <a:latin typeface="Century Gothic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429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Ведущие текстовые свойства</a:t>
            </a:r>
            <a:endParaRPr lang="ru-RU" sz="3600" dirty="0"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5904656"/>
          </a:xfrm>
        </p:spPr>
        <p:txBody>
          <a:bodyPr>
            <a:noAutofit/>
          </a:bodyPr>
          <a:lstStyle/>
          <a:p>
            <a:pPr marL="457200" indent="-457200" algn="just">
              <a:buAutoNum type="arabicPeriod"/>
            </a:pPr>
            <a:r>
              <a:rPr lang="ru-RU" sz="21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Смысловая </a:t>
            </a:r>
            <a:r>
              <a:rPr lang="ru-RU" sz="2100" b="1" dirty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цельность </a:t>
            </a:r>
            <a:r>
              <a:rPr lang="ru-RU" sz="2100" dirty="0" smtClean="0">
                <a:latin typeface="Century Gothic" pitchFamily="34" charset="0"/>
              </a:rPr>
              <a:t>текста. Е</a:t>
            </a:r>
            <a:r>
              <a:rPr lang="ru-RU" sz="2100" dirty="0">
                <a:latin typeface="Century Gothic" pitchFamily="34" charset="0"/>
              </a:rPr>
              <a:t>ё</a:t>
            </a:r>
            <a:r>
              <a:rPr lang="ru-RU" sz="2100" dirty="0" smtClean="0">
                <a:latin typeface="Century Gothic" pitchFamily="34" charset="0"/>
              </a:rPr>
              <a:t> </a:t>
            </a:r>
            <a:r>
              <a:rPr lang="ru-RU" sz="2100" dirty="0">
                <a:latin typeface="Century Gothic" pitchFamily="34" charset="0"/>
              </a:rPr>
              <a:t>проявления – связанность и развернутость компонентов текста, их интеграция и композиция – </a:t>
            </a:r>
            <a:r>
              <a:rPr lang="ru-RU" sz="2100" dirty="0" smtClean="0">
                <a:latin typeface="Century Gothic" pitchFamily="34" charset="0"/>
              </a:rPr>
              <a:t>мотивированное </a:t>
            </a:r>
            <a:r>
              <a:rPr lang="ru-RU" sz="2100" dirty="0">
                <a:latin typeface="Century Gothic" pitchFamily="34" charset="0"/>
              </a:rPr>
              <a:t>расположение частей. Связность достигается единством </a:t>
            </a:r>
            <a:r>
              <a:rPr lang="ru-RU" sz="2100" dirty="0" err="1" smtClean="0">
                <a:latin typeface="Century Gothic" pitchFamily="34" charset="0"/>
              </a:rPr>
              <a:t>текстообразующих</a:t>
            </a:r>
            <a:r>
              <a:rPr lang="ru-RU" sz="2100" dirty="0" smtClean="0">
                <a:latin typeface="Century Gothic" pitchFamily="34" charset="0"/>
              </a:rPr>
              <a:t> </a:t>
            </a:r>
            <a:r>
              <a:rPr lang="ru-RU" sz="2100" dirty="0">
                <a:latin typeface="Century Gothic" pitchFamily="34" charset="0"/>
              </a:rPr>
              <a:t>средств, это грамматическое, смысловое и </a:t>
            </a:r>
            <a:r>
              <a:rPr lang="ru-RU" sz="2100" dirty="0" smtClean="0">
                <a:latin typeface="Century Gothic" pitchFamily="34" charset="0"/>
              </a:rPr>
              <a:t>коммуникативное </a:t>
            </a:r>
            <a:r>
              <a:rPr lang="ru-RU" sz="2100" dirty="0">
                <a:latin typeface="Century Gothic" pitchFamily="34" charset="0"/>
              </a:rPr>
              <a:t>(</a:t>
            </a:r>
            <a:r>
              <a:rPr lang="ru-RU" sz="2100" dirty="0" err="1">
                <a:latin typeface="Century Gothic" pitchFamily="34" charset="0"/>
              </a:rPr>
              <a:t>теморематическое</a:t>
            </a:r>
            <a:r>
              <a:rPr lang="ru-RU" sz="2100" dirty="0">
                <a:latin typeface="Century Gothic" pitchFamily="34" charset="0"/>
              </a:rPr>
              <a:t>) единство. Смысловую цельность текста обеспечивает предмет речи – тема как </a:t>
            </a:r>
            <a:r>
              <a:rPr lang="ru-RU" sz="2100" dirty="0" smtClean="0">
                <a:latin typeface="Century Gothic" pitchFamily="34" charset="0"/>
              </a:rPr>
              <a:t>«смысловое </a:t>
            </a:r>
            <a:r>
              <a:rPr lang="ru-RU" sz="2100" dirty="0">
                <a:latin typeface="Century Gothic" pitchFamily="34" charset="0"/>
              </a:rPr>
              <a:t>ядро текста» (О</a:t>
            </a:r>
            <a:r>
              <a:rPr lang="ru-RU" sz="2100" dirty="0" smtClean="0">
                <a:latin typeface="Century Gothic" pitchFamily="34" charset="0"/>
              </a:rPr>
              <a:t>. И</a:t>
            </a:r>
            <a:r>
              <a:rPr lang="ru-RU" sz="2100" dirty="0">
                <a:latin typeface="Century Gothic" pitchFamily="34" charset="0"/>
              </a:rPr>
              <a:t>. </a:t>
            </a:r>
            <a:r>
              <a:rPr lang="ru-RU" sz="2100" dirty="0" err="1">
                <a:latin typeface="Century Gothic" pitchFamily="34" charset="0"/>
              </a:rPr>
              <a:t>Москальская</a:t>
            </a:r>
            <a:r>
              <a:rPr lang="ru-RU" sz="2100" dirty="0">
                <a:latin typeface="Century Gothic" pitchFamily="34" charset="0"/>
              </a:rPr>
              <a:t>), его обобщенное содержание</a:t>
            </a:r>
            <a:r>
              <a:rPr lang="ru-RU" sz="2100" dirty="0" smtClean="0">
                <a:latin typeface="Century Gothic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ru-RU" sz="2100" b="1" dirty="0" err="1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Членимость</a:t>
            </a:r>
            <a:r>
              <a:rPr lang="ru-RU" sz="2100" dirty="0">
                <a:latin typeface="Century Gothic" pitchFamily="34" charset="0"/>
              </a:rPr>
              <a:t> </a:t>
            </a:r>
            <a:r>
              <a:rPr lang="ru-RU" sz="2100" dirty="0" smtClean="0">
                <a:latin typeface="Century Gothic" pitchFamily="34" charset="0"/>
              </a:rPr>
              <a:t>текста. </a:t>
            </a:r>
            <a:r>
              <a:rPr lang="ru-RU" sz="2100" dirty="0">
                <a:latin typeface="Century Gothic" pitchFamily="34" charset="0"/>
              </a:rPr>
              <a:t>В</a:t>
            </a:r>
            <a:r>
              <a:rPr lang="ru-RU" sz="2100" dirty="0" smtClean="0">
                <a:latin typeface="Century Gothic" pitchFamily="34" charset="0"/>
              </a:rPr>
              <a:t>ыделяются </a:t>
            </a:r>
            <a:r>
              <a:rPr lang="ru-RU" sz="2100" dirty="0">
                <a:latin typeface="Century Gothic" pitchFamily="34" charset="0"/>
              </a:rPr>
              <a:t>отдельные </a:t>
            </a:r>
            <a:r>
              <a:rPr lang="ru-RU" sz="2100" dirty="0" smtClean="0">
                <a:latin typeface="Century Gothic" pitchFamily="34" charset="0"/>
              </a:rPr>
              <a:t>части </a:t>
            </a:r>
            <a:r>
              <a:rPr lang="ru-RU" sz="2100" dirty="0">
                <a:latin typeface="Century Gothic" pitchFamily="34" charset="0"/>
              </a:rPr>
              <a:t>текста, самостоятельные текстовые структуры, возможно </a:t>
            </a:r>
            <a:r>
              <a:rPr lang="ru-RU" sz="2100" dirty="0" smtClean="0">
                <a:latin typeface="Century Gothic" pitchFamily="34" charset="0"/>
              </a:rPr>
              <a:t>прагматическое </a:t>
            </a:r>
            <a:r>
              <a:rPr lang="ru-RU" sz="2100" dirty="0">
                <a:latin typeface="Century Gothic" pitchFamily="34" charset="0"/>
              </a:rPr>
              <a:t>членение на разделы, части, параграфы и т</a:t>
            </a:r>
            <a:r>
              <a:rPr lang="ru-RU" sz="2100" dirty="0" smtClean="0">
                <a:latin typeface="Century Gothic" pitchFamily="34" charset="0"/>
              </a:rPr>
              <a:t>. д</a:t>
            </a:r>
            <a:r>
              <a:rPr lang="ru-RU" sz="2100" dirty="0">
                <a:latin typeface="Century Gothic" pitchFamily="34" charset="0"/>
              </a:rPr>
              <a:t>. В процессе </a:t>
            </a:r>
            <a:r>
              <a:rPr lang="ru-RU" sz="2100" dirty="0" err="1">
                <a:latin typeface="Century Gothic" pitchFamily="34" charset="0"/>
              </a:rPr>
              <a:t>членимости</a:t>
            </a:r>
            <a:r>
              <a:rPr lang="ru-RU" sz="2100" dirty="0">
                <a:latin typeface="Century Gothic" pitchFamily="34" charset="0"/>
              </a:rPr>
              <a:t> ведущая тема распадается на </a:t>
            </a:r>
            <a:r>
              <a:rPr lang="ru-RU" sz="2100" dirty="0" err="1">
                <a:latin typeface="Century Gothic" pitchFamily="34" charset="0"/>
              </a:rPr>
              <a:t>подтемы</a:t>
            </a:r>
            <a:r>
              <a:rPr lang="ru-RU" sz="2100" dirty="0">
                <a:latin typeface="Century Gothic" pitchFamily="34" charset="0"/>
              </a:rPr>
              <a:t>, они членятся на </a:t>
            </a:r>
            <a:r>
              <a:rPr lang="ru-RU" sz="2100" dirty="0" err="1">
                <a:latin typeface="Century Gothic" pitchFamily="34" charset="0"/>
              </a:rPr>
              <a:t>микротемы</a:t>
            </a:r>
            <a:r>
              <a:rPr lang="ru-RU" sz="2100" dirty="0">
                <a:latin typeface="Century Gothic" pitchFamily="34" charset="0"/>
              </a:rPr>
              <a:t>. </a:t>
            </a:r>
            <a:endParaRPr lang="ru-RU" sz="2100" dirty="0" smtClean="0">
              <a:latin typeface="Century Gothic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21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Модальность текста </a:t>
            </a:r>
            <a:r>
              <a:rPr lang="ru-RU" sz="2100" dirty="0" smtClean="0">
                <a:latin typeface="Century Gothic" pitchFamily="34" charset="0"/>
              </a:rPr>
              <a:t>– </a:t>
            </a:r>
            <a:r>
              <a:rPr lang="ru-RU" sz="2100" dirty="0">
                <a:latin typeface="Century Gothic" pitchFamily="34" charset="0"/>
              </a:rPr>
              <a:t>оценочное отношение автора к изображаемому (Г</a:t>
            </a:r>
            <a:r>
              <a:rPr lang="ru-RU" sz="2100" dirty="0" smtClean="0">
                <a:latin typeface="Century Gothic" pitchFamily="34" charset="0"/>
              </a:rPr>
              <a:t>. Я</a:t>
            </a:r>
            <a:r>
              <a:rPr lang="ru-RU" sz="2100" dirty="0">
                <a:latin typeface="Century Gothic" pitchFamily="34" charset="0"/>
              </a:rPr>
              <a:t>. </a:t>
            </a:r>
            <a:r>
              <a:rPr lang="ru-RU" sz="2100" dirty="0" err="1">
                <a:latin typeface="Century Gothic" pitchFamily="34" charset="0"/>
              </a:rPr>
              <a:t>Солганик</a:t>
            </a:r>
            <a:r>
              <a:rPr lang="ru-RU" sz="2100" dirty="0">
                <a:latin typeface="Century Gothic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23031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363272" cy="70609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Текст</a:t>
            </a:r>
            <a:r>
              <a:rPr lang="ru-RU" sz="3600" dirty="0" smtClean="0"/>
              <a:t> «</a:t>
            </a:r>
            <a:r>
              <a:rPr lang="ru-RU" sz="3600" i="1" dirty="0" smtClean="0">
                <a:latin typeface="Century Gothic" pitchFamily="34" charset="0"/>
              </a:rPr>
              <a:t>Наедине </a:t>
            </a:r>
            <a:r>
              <a:rPr lang="ru-RU" sz="3600" i="1" dirty="0">
                <a:latin typeface="Century Gothic" pitchFamily="34" charset="0"/>
              </a:rPr>
              <a:t>с </a:t>
            </a:r>
            <a:r>
              <a:rPr lang="ru-RU" sz="3600" i="1" dirty="0" smtClean="0">
                <a:latin typeface="Century Gothic" pitchFamily="34" charset="0"/>
              </a:rPr>
              <a:t>природой</a:t>
            </a:r>
            <a:r>
              <a:rPr lang="ru-RU" sz="3600" dirty="0" smtClean="0">
                <a:latin typeface="Century Gothic" pitchFamily="34" charset="0"/>
              </a:rPr>
              <a:t>»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450" y="844541"/>
            <a:ext cx="8363272" cy="485740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Century Gothic" pitchFamily="34" charset="0"/>
              </a:rPr>
              <a:t>	Всё </a:t>
            </a:r>
            <a:r>
              <a:rPr lang="ru-RU" sz="2000" dirty="0">
                <a:latin typeface="Century Gothic" pitchFamily="34" charset="0"/>
              </a:rPr>
              <a:t>кипит, </a:t>
            </a:r>
            <a:r>
              <a:rPr lang="ru-RU" sz="2000" dirty="0" smtClean="0">
                <a:latin typeface="Century Gothic" pitchFamily="34" charset="0"/>
              </a:rPr>
              <a:t>всё </a:t>
            </a:r>
            <a:r>
              <a:rPr lang="ru-RU" sz="2000" dirty="0">
                <a:latin typeface="Century Gothic" pitchFamily="34" charset="0"/>
              </a:rPr>
              <a:t>бушует: вода, кустарник, сосны, </a:t>
            </a:r>
            <a:r>
              <a:rPr lang="ru-RU" sz="2000" dirty="0" smtClean="0">
                <a:latin typeface="Century Gothic" pitchFamily="34" charset="0"/>
              </a:rPr>
              <a:t>берёзы</a:t>
            </a:r>
            <a:r>
              <a:rPr lang="ru-RU" sz="2000" dirty="0">
                <a:latin typeface="Century Gothic" pitchFamily="34" charset="0"/>
              </a:rPr>
              <a:t>, рябины. Ветер гонит песок, как поземку. Белые кипящие волны </a:t>
            </a:r>
            <a:r>
              <a:rPr lang="ru-RU" sz="2000" dirty="0" err="1" smtClean="0">
                <a:latin typeface="Century Gothic" pitchFamily="34" charset="0"/>
              </a:rPr>
              <a:t>дохлёстывают</a:t>
            </a:r>
            <a:r>
              <a:rPr lang="ru-RU" sz="2000" dirty="0" smtClean="0">
                <a:latin typeface="Century Gothic" pitchFamily="34" charset="0"/>
              </a:rPr>
              <a:t> </a:t>
            </a:r>
            <a:r>
              <a:rPr lang="ru-RU" sz="2000" dirty="0">
                <a:latin typeface="Century Gothic" pitchFamily="34" charset="0"/>
              </a:rPr>
              <a:t>до сосен. Мокрый, радужно вспыхивающий на солнце галечник. И </a:t>
            </a:r>
            <a:r>
              <a:rPr lang="ru-RU" sz="2000" dirty="0" smtClean="0">
                <a:latin typeface="Century Gothic" pitchFamily="34" charset="0"/>
              </a:rPr>
              <a:t>великое </a:t>
            </a:r>
            <a:r>
              <a:rPr lang="ru-RU" sz="2000" dirty="0">
                <a:latin typeface="Century Gothic" pitchFamily="34" charset="0"/>
              </a:rPr>
              <a:t>множество молодых чаек - как будто белый птичник сбился у воды. Чайки в воде среди обмелевших валунов - как корабли в бухте. И все плавают, все перестраиваются, словно выполняют какой-то </a:t>
            </a:r>
            <a:r>
              <a:rPr lang="ru-RU" sz="2000" dirty="0" smtClean="0">
                <a:latin typeface="Century Gothic" pitchFamily="34" charset="0"/>
              </a:rPr>
              <a:t>манёвр</a:t>
            </a:r>
            <a:r>
              <a:rPr lang="ru-RU" sz="2000" dirty="0">
                <a:latin typeface="Century Gothic" pitchFamily="34" charset="0"/>
              </a:rPr>
              <a:t>. Смотришь на этих чаек с задранными хвостами - и невольно приходит в голову: да не они ли послужили прообразом первого </a:t>
            </a:r>
            <a:r>
              <a:rPr lang="ru-RU" sz="2000" dirty="0" smtClean="0">
                <a:latin typeface="Century Gothic" pitchFamily="34" charset="0"/>
              </a:rPr>
              <a:t>корабля</a:t>
            </a:r>
            <a:r>
              <a:rPr lang="ru-RU" sz="2000" dirty="0">
                <a:latin typeface="Century Gothic" pitchFamily="34" charset="0"/>
              </a:rPr>
              <a:t>? Не на них ли глядя, в мозгу нашего пращура зародилась мысль о </a:t>
            </a:r>
            <a:r>
              <a:rPr lang="ru-RU" sz="2000" dirty="0" smtClean="0">
                <a:latin typeface="Century Gothic" pitchFamily="34" charset="0"/>
              </a:rPr>
              <a:t>корабле? </a:t>
            </a:r>
            <a:r>
              <a:rPr lang="ru-RU" sz="2000" dirty="0">
                <a:latin typeface="Century Gothic" pitchFamily="34" charset="0"/>
              </a:rPr>
              <a:t>На отмели напротив нашего костра целый день недвижно сидят чайки. В великом множестве. Посиживают и о </a:t>
            </a:r>
            <a:r>
              <a:rPr lang="ru-RU" sz="2000" dirty="0" smtClean="0">
                <a:latin typeface="Century Gothic" pitchFamily="34" charset="0"/>
              </a:rPr>
              <a:t>чём-то </a:t>
            </a:r>
            <a:r>
              <a:rPr lang="ru-RU" sz="2000" dirty="0">
                <a:latin typeface="Century Gothic" pitchFamily="34" charset="0"/>
              </a:rPr>
              <a:t>разговаривают, советуются. О </a:t>
            </a:r>
            <a:r>
              <a:rPr lang="ru-RU" sz="2000" dirty="0" smtClean="0">
                <a:latin typeface="Century Gothic" pitchFamily="34" charset="0"/>
              </a:rPr>
              <a:t>чём</a:t>
            </a:r>
            <a:r>
              <a:rPr lang="ru-RU" sz="2000" dirty="0">
                <a:latin typeface="Century Gothic" pitchFamily="34" charset="0"/>
              </a:rPr>
              <a:t>? К </a:t>
            </a:r>
            <a:r>
              <a:rPr lang="ru-RU" sz="2000" dirty="0" smtClean="0">
                <a:latin typeface="Century Gothic" pitchFamily="34" charset="0"/>
              </a:rPr>
              <a:t>отлёту </a:t>
            </a:r>
            <a:r>
              <a:rPr lang="ru-RU" sz="2000" dirty="0">
                <a:latin typeface="Century Gothic" pitchFamily="34" charset="0"/>
              </a:rPr>
              <a:t>готовятся? Строптивых своих </a:t>
            </a:r>
            <a:r>
              <a:rPr lang="ru-RU" sz="2000" dirty="0" smtClean="0">
                <a:latin typeface="Century Gothic" pitchFamily="34" charset="0"/>
              </a:rPr>
              <a:t>товарищей </a:t>
            </a:r>
            <a:r>
              <a:rPr lang="ru-RU" sz="2000" dirty="0">
                <a:latin typeface="Century Gothic" pitchFamily="34" charset="0"/>
              </a:rPr>
              <a:t>прорабатывают? </a:t>
            </a:r>
            <a:r>
              <a:rPr lang="ru-RU" sz="2000" dirty="0" smtClean="0">
                <a:latin typeface="Century Gothic" pitchFamily="34" charset="0"/>
              </a:rPr>
              <a:t>Ах, </a:t>
            </a:r>
            <a:r>
              <a:rPr lang="ru-RU" sz="2000" dirty="0">
                <a:latin typeface="Century Gothic" pitchFamily="34" charset="0"/>
              </a:rPr>
              <a:t>как хотелось бы подслушать их разговор! И не мне одному хочется. Раза три на моих глазах к чайкам подплывали утки, но переступить черту, установленную природой между </a:t>
            </a:r>
            <a:r>
              <a:rPr lang="ru-RU" sz="2000" dirty="0" smtClean="0">
                <a:latin typeface="Century Gothic" pitchFamily="34" charset="0"/>
              </a:rPr>
              <a:t>отдельными </a:t>
            </a:r>
            <a:r>
              <a:rPr lang="ru-RU" sz="2000" dirty="0">
                <a:latin typeface="Century Gothic" pitchFamily="34" charset="0"/>
              </a:rPr>
              <a:t>видами, не решались. </a:t>
            </a:r>
            <a:r>
              <a:rPr lang="ru-RU" sz="2000" dirty="0" smtClean="0">
                <a:latin typeface="Century Gothic" pitchFamily="34" charset="0"/>
              </a:rPr>
              <a:t>                                                          </a:t>
            </a:r>
            <a:r>
              <a:rPr lang="ru-RU" sz="2000" b="1" dirty="0" smtClean="0">
                <a:latin typeface="Century Gothic" pitchFamily="34" charset="0"/>
              </a:rPr>
              <a:t>(Ф. Абрамов) </a:t>
            </a:r>
            <a:endParaRPr lang="ru-RU" sz="2000" b="1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29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Century Gothic" pitchFamily="34" charset="0"/>
              </a:rPr>
              <a:t>Анализ модальной категории текста</a:t>
            </a:r>
            <a:endParaRPr lang="ru-RU" sz="3600" dirty="0"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Century Gothic" pitchFamily="34" charset="0"/>
              </a:rPr>
              <a:t>	Авторские сравнения, </a:t>
            </a:r>
            <a:r>
              <a:rPr lang="ru-RU" dirty="0">
                <a:latin typeface="Century Gothic" pitchFamily="34" charset="0"/>
              </a:rPr>
              <a:t>олицетворение воды, </a:t>
            </a:r>
            <a:r>
              <a:rPr lang="ru-RU" dirty="0" smtClean="0">
                <a:latin typeface="Century Gothic" pitchFamily="34" charset="0"/>
              </a:rPr>
              <a:t>кустарника</a:t>
            </a:r>
            <a:r>
              <a:rPr lang="ru-RU" dirty="0">
                <a:latin typeface="Century Gothic" pitchFamily="34" charset="0"/>
              </a:rPr>
              <a:t>, сосны, березы, рябины ("</a:t>
            </a:r>
            <a:r>
              <a:rPr lang="ru-RU" b="1" dirty="0" smtClean="0">
                <a:latin typeface="Century Gothic" pitchFamily="34" charset="0"/>
              </a:rPr>
              <a:t>всё </a:t>
            </a:r>
            <a:r>
              <a:rPr lang="ru-RU" b="1" dirty="0">
                <a:latin typeface="Century Gothic" pitchFamily="34" charset="0"/>
              </a:rPr>
              <a:t>бушует</a:t>
            </a:r>
            <a:r>
              <a:rPr lang="ru-RU" dirty="0">
                <a:latin typeface="Century Gothic" pitchFamily="34" charset="0"/>
              </a:rPr>
              <a:t>"), ветра ("</a:t>
            </a:r>
            <a:r>
              <a:rPr lang="ru-RU" b="1" dirty="0">
                <a:latin typeface="Century Gothic" pitchFamily="34" charset="0"/>
              </a:rPr>
              <a:t>гонит песок</a:t>
            </a:r>
            <a:r>
              <a:rPr lang="ru-RU" dirty="0">
                <a:latin typeface="Century Gothic" pitchFamily="34" charset="0"/>
              </a:rPr>
              <a:t>"), природы в целом ("</a:t>
            </a:r>
            <a:r>
              <a:rPr lang="ru-RU" b="1" dirty="0" smtClean="0">
                <a:latin typeface="Century Gothic" pitchFamily="34" charset="0"/>
              </a:rPr>
              <a:t>черту, </a:t>
            </a:r>
            <a:r>
              <a:rPr lang="ru-RU" b="1" dirty="0">
                <a:latin typeface="Century Gothic" pitchFamily="34" charset="0"/>
              </a:rPr>
              <a:t>установленную природой</a:t>
            </a:r>
            <a:r>
              <a:rPr lang="ru-RU" dirty="0">
                <a:latin typeface="Century Gothic" pitchFamily="34" charset="0"/>
              </a:rPr>
              <a:t>"), чаек ("</a:t>
            </a:r>
            <a:r>
              <a:rPr lang="ru-RU" b="1" dirty="0" smtClean="0">
                <a:latin typeface="Century Gothic" pitchFamily="34" charset="0"/>
              </a:rPr>
              <a:t>разговаривают</a:t>
            </a:r>
            <a:r>
              <a:rPr lang="ru-RU" b="1" dirty="0">
                <a:latin typeface="Century Gothic" pitchFamily="34" charset="0"/>
              </a:rPr>
              <a:t>, советуются", "не решались</a:t>
            </a:r>
            <a:r>
              <a:rPr lang="ru-RU" dirty="0">
                <a:latin typeface="Century Gothic" pitchFamily="34" charset="0"/>
              </a:rPr>
              <a:t>"), оценочные лексемы (</a:t>
            </a:r>
            <a:r>
              <a:rPr lang="ru-RU" b="1" dirty="0">
                <a:latin typeface="Century Gothic" pitchFamily="34" charset="0"/>
              </a:rPr>
              <a:t>великое множество, посиживают, </a:t>
            </a:r>
            <a:r>
              <a:rPr lang="ru-RU" b="1" dirty="0" err="1" smtClean="0">
                <a:latin typeface="Century Gothic" pitchFamily="34" charset="0"/>
              </a:rPr>
              <a:t>дохлёстывают</a:t>
            </a:r>
            <a:r>
              <a:rPr lang="ru-RU" dirty="0" smtClean="0">
                <a:latin typeface="Century Gothic" pitchFamily="34" charset="0"/>
              </a:rPr>
              <a:t> </a:t>
            </a:r>
            <a:r>
              <a:rPr lang="ru-RU" dirty="0">
                <a:latin typeface="Century Gothic" pitchFamily="34" charset="0"/>
              </a:rPr>
              <a:t>- просторечное), выражают "чувство природы", свойственное Ф. Абрамову, рисуют читателю его образ. </a:t>
            </a:r>
            <a:r>
              <a:rPr lang="ru-RU" dirty="0" err="1" smtClean="0">
                <a:latin typeface="Century Gothic" pitchFamily="34" charset="0"/>
              </a:rPr>
              <a:t>Диалогизация</a:t>
            </a:r>
            <a:r>
              <a:rPr lang="ru-RU" dirty="0" smtClean="0">
                <a:latin typeface="Century Gothic" pitchFamily="34" charset="0"/>
              </a:rPr>
              <a:t> </a:t>
            </a:r>
            <a:r>
              <a:rPr lang="ru-RU" dirty="0">
                <a:latin typeface="Century Gothic" pitchFamily="34" charset="0"/>
              </a:rPr>
              <a:t>монологической речи, цепочка вопросительных предложений </a:t>
            </a:r>
            <a:r>
              <a:rPr lang="ru-RU" dirty="0" smtClean="0">
                <a:latin typeface="Century Gothic" pitchFamily="34" charset="0"/>
              </a:rPr>
              <a:t>актуализирует </a:t>
            </a:r>
            <a:r>
              <a:rPr lang="ru-RU" dirty="0">
                <a:latin typeface="Century Gothic" pitchFamily="34" charset="0"/>
              </a:rPr>
              <a:t>категорию читателя. </a:t>
            </a:r>
          </a:p>
        </p:txBody>
      </p:sp>
    </p:spTree>
    <p:extLst>
      <p:ext uri="{BB962C8B-B14F-4D97-AF65-F5344CB8AC3E}">
        <p14:creationId xmlns:p14="http://schemas.microsoft.com/office/powerpoint/2010/main" val="68337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128</TotalTime>
  <Words>307</Words>
  <Application>Microsoft Office PowerPoint</Application>
  <PresentationFormat>Экран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ЛИНГВИСТИКА ТЕКСТА</vt:lpstr>
      <vt:lpstr> Лингвистика текста как самостоятельная научная дисциплина зародилась на рубеже 60-70-х годов XX в.  </vt:lpstr>
      <vt:lpstr>Что такое лингвистика текста? </vt:lpstr>
      <vt:lpstr> Одной из наиболее удачных квалификаций лингвистики текста признается ее определение как науки, изучающей «язык в действии»       (Николаев 1978).       Объектом изучения  лингвистики  текста является текст. </vt:lpstr>
      <vt:lpstr>Что такое текст? </vt:lpstr>
      <vt:lpstr>Презентация PowerPoint</vt:lpstr>
      <vt:lpstr>Задачи изучения лингвистики текста сегодня</vt:lpstr>
      <vt:lpstr>Ведущие текстовые свойства</vt:lpstr>
      <vt:lpstr>Текст «Наедине с природой» </vt:lpstr>
      <vt:lpstr>Анализ модальной категории текста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ЛИНГВИСТИКА ТЕКСТА</dc:title>
  <dc:creator>Vladimir Emelin</dc:creator>
  <cp:lastModifiedBy>User</cp:lastModifiedBy>
  <cp:revision>9</cp:revision>
  <dcterms:created xsi:type="dcterms:W3CDTF">2017-09-25T19:32:18Z</dcterms:created>
  <dcterms:modified xsi:type="dcterms:W3CDTF">2024-04-04T14:20:07Z</dcterms:modified>
</cp:coreProperties>
</file>