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0" r:id="rId3"/>
    <p:sldId id="259" r:id="rId4"/>
    <p:sldId id="258" r:id="rId5"/>
    <p:sldId id="257" r:id="rId6"/>
    <p:sldId id="262" r:id="rId7"/>
    <p:sldId id="261" r:id="rId8"/>
    <p:sldId id="267" r:id="rId9"/>
    <p:sldId id="266" r:id="rId10"/>
    <p:sldId id="265" r:id="rId11"/>
    <p:sldId id="264" r:id="rId12"/>
    <p:sldId id="268" r:id="rId13"/>
    <p:sldId id="269" r:id="rId14"/>
    <p:sldId id="270" r:id="rId15"/>
    <p:sldId id="26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itlemaster_m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ltGray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Rectangle 3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248400"/>
            <a:ext cx="1905000" cy="457200"/>
          </a:xfrm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3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  <a:extLst>
            <a:ext uri="{909E8E84-426E-40DD-AFC4-6F175D3DCCD1}">
              <a14:hiddenFill xmlns:a14="http://schemas.microsoft.com/office/drawing/2010/main">
                <a:solidFill>
                  <a:schemeClr val="bg1">
                    <a:alpha val="50000"/>
                  </a:schemeClr>
                </a:solidFill>
              </a14:hiddenFill>
            </a:ext>
          </a:extLst>
        </p:spPr>
        <p:txBody>
          <a:bodyPr/>
          <a:lstStyle>
            <a:lvl1pPr>
              <a:defRPr/>
            </a:lvl1pPr>
          </a:lstStyle>
          <a:p>
            <a:fld id="{4B96F546-0959-4BAF-851E-CBD246C7E2CA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1F171-2D2E-406B-8B52-8C928FAF7C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619669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5E8FA-8797-44BE-9854-99E5BC20364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9045765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F4730-6A31-454C-A93D-CD3D7C5170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0134144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B79505-7983-481D-BC66-3BC25C4ABF6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448112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6191BA-88E3-4AE0-8EF7-28FE4F78FC6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276037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3A90A-8611-45C5-BF2E-6EB9D88629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427564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812AA-BAB7-4ECA-A3E1-2B34055E5B1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5373878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3F6BC-94E4-4CB6-BF86-D04A9533751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3760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EED1A-4F6E-4FCF-8AF3-7D172B89D6A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14826427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B8B42D-9C6A-47ED-AE39-7CFD42C66A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67055857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0243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altLang="ru-RU"/>
            </a:p>
          </p:txBody>
        </p:sp>
        <p:pic>
          <p:nvPicPr>
            <p:cNvPr id="10244" name="Picture 4" descr="slidemaster_med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3807DC96-5FA5-45EE-8D0F-EAAD6D57ED0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371600"/>
            <a:ext cx="7924800" cy="2057400"/>
          </a:xfrm>
          <a:ln/>
        </p:spPr>
        <p:txBody>
          <a:bodyPr/>
          <a:lstStyle/>
          <a:p>
            <a:r>
              <a:rPr lang="ru-RU" altLang="ru-RU" b="1"/>
              <a:t>Когнитивная лингвистика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800" b="1"/>
              <a:t>Выполнили:</a:t>
            </a:r>
          </a:p>
          <a:p>
            <a:pPr>
              <a:lnSpc>
                <a:spcPct val="80000"/>
              </a:lnSpc>
            </a:pPr>
            <a:r>
              <a:rPr lang="ru-RU" altLang="ru-RU" sz="2800" b="1"/>
              <a:t>Чернецкая В.Е</a:t>
            </a:r>
          </a:p>
          <a:p>
            <a:pPr>
              <a:lnSpc>
                <a:spcPct val="80000"/>
              </a:lnSpc>
            </a:pPr>
            <a:r>
              <a:rPr lang="ru-RU" altLang="ru-RU" sz="2800" b="1"/>
              <a:t>Цулая Л.Т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b="1"/>
              <a:t>Когнитивная лингвистика</a:t>
            </a:r>
            <a:endParaRPr lang="ru-RU" altLang="ru-RU" b="1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zh-CN" sz="2800"/>
              <a:t>направление в языкознании, которое исследует проблемы соотношения языка и сознания, роль языка в концептуализации и категоризации мира, в познавательных процессах и обобщении человеческого опыта, связь отдельных когнитивных способностей человека с языком и формы их взаимодействия </a:t>
            </a:r>
            <a:endParaRPr lang="ru-RU" altLang="ru-RU" sz="28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b="1"/>
              <a:t>Категоризация</a:t>
            </a:r>
            <a:endParaRPr lang="ru-RU" alt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zh-CN"/>
              <a:t>процесс упорядочения полученных знаний, то есть распределения нового знания по тем или иным рубрикам, существующим в сознании человека, и часто задаваемых категориями языка, носителем которого этот человек является </a:t>
            </a:r>
            <a:endParaRPr lang="ru-RU" alt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b="1"/>
              <a:t>Концептуализация</a:t>
            </a:r>
            <a:r>
              <a:rPr lang="ru-RU" altLang="zh-CN"/>
              <a:t> </a:t>
            </a:r>
            <a:endParaRPr lang="ru-RU" alt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zh-CN" sz="2800"/>
              <a:t>процесс определения набора когнитивных признаков какого-либо явления реального или воображаемого мира, которые позволяют человеку иметь, хранить в сознании и пополнять новой информацией сколько-нибудь очерченное понятие и представление об этом явлении и отличать его от других феноменов </a:t>
            </a:r>
            <a:endParaRPr lang="ru-RU" altLang="ru-RU" sz="28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981200"/>
            <a:ext cx="6400800" cy="4495800"/>
          </a:xfrm>
        </p:spPr>
        <p:txBody>
          <a:bodyPr/>
          <a:lstStyle/>
          <a:p>
            <a:r>
              <a:rPr lang="ru-RU" altLang="zh-CN" sz="4000" b="1"/>
              <a:t>объектом</a:t>
            </a:r>
            <a:r>
              <a:rPr lang="ru-RU" altLang="zh-CN" sz="4000"/>
              <a:t> когнитивной лингвистики является язык как механизм познания </a:t>
            </a:r>
            <a:endParaRPr lang="ru-RU" altLang="ru-RU" sz="4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447800"/>
            <a:ext cx="6400800" cy="4495800"/>
          </a:xfrm>
        </p:spPr>
        <p:txBody>
          <a:bodyPr/>
          <a:lstStyle/>
          <a:p>
            <a:r>
              <a:rPr lang="ru-RU" altLang="zh-CN" sz="4000"/>
              <a:t>весна </a:t>
            </a:r>
            <a:r>
              <a:rPr lang="ru-RU" altLang="zh-CN" sz="4000" b="1"/>
              <a:t>1989</a:t>
            </a:r>
            <a:r>
              <a:rPr lang="ru-RU" altLang="zh-CN" sz="4000"/>
              <a:t> года в Дуйсбурге (Германия) – Первая международная конференция по когнитивной лингвистике </a:t>
            </a:r>
            <a:endParaRPr lang="ru-RU" altLang="ru-RU" sz="4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Pure-White-1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0" name="Rectangle 18"/>
          <p:cNvSpPr>
            <a:spLocks noChangeArrowheads="1"/>
          </p:cNvSpPr>
          <p:nvPr/>
        </p:nvSpPr>
        <p:spPr bwMode="auto">
          <a:xfrm>
            <a:off x="1447800" y="5715000"/>
            <a:ext cx="1568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П. Брока 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5562600" y="5715000"/>
            <a:ext cx="2287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И.М. Сеченов </a:t>
            </a:r>
          </a:p>
        </p:txBody>
      </p:sp>
      <p:pic>
        <p:nvPicPr>
          <p:cNvPr id="13339" name="Picture 27" descr="26954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33400"/>
            <a:ext cx="39624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41" name="Picture 29" descr="5308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33400"/>
            <a:ext cx="3276600" cy="483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ure-White-1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410200" y="5715000"/>
            <a:ext cx="25955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Л.С. Выготский </a:t>
            </a: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1447800" y="5715000"/>
            <a:ext cx="1858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А.Р. Лурия</a:t>
            </a:r>
            <a:r>
              <a:rPr lang="ru-RU" altLang="zh-CN"/>
              <a:t> </a:t>
            </a:r>
          </a:p>
        </p:txBody>
      </p:sp>
      <p:pic>
        <p:nvPicPr>
          <p:cNvPr id="19462" name="Picture 6" descr="5051371_9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685800"/>
            <a:ext cx="3608388" cy="470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70" name="AutoShape 14" descr="moscow-university-professor-alexander-luria-member-of-the-ussr-academy-B9817F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9472" name="Picture 16" descr="Alexander_Lur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3643313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ure-White-1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6477000" y="457200"/>
            <a:ext cx="1547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Ч. Осгуд 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914400" y="5715000"/>
            <a:ext cx="2409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zh-CN" sz="2400" b="1"/>
              <a:t>А.А. Леонтьев </a:t>
            </a:r>
          </a:p>
        </p:txBody>
      </p:sp>
      <p:pic>
        <p:nvPicPr>
          <p:cNvPr id="18438" name="Picture 6" descr="MV5BNTEwODQ3NjA2OF5BMl5BanBnXkFtZTcwMTA0MTIzOA@@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219200"/>
            <a:ext cx="29210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%D0%90%D0%90%D0%9B%D0%B5%D0%BE%D0%BD%D1%82%D1%8C%D0%B5%D0%B2-06_ligh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3419475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914400"/>
            <a:ext cx="6400800" cy="1219200"/>
          </a:xfrm>
        </p:spPr>
        <p:txBody>
          <a:bodyPr/>
          <a:lstStyle/>
          <a:p>
            <a:r>
              <a:rPr lang="ru-RU" altLang="ru-RU" sz="4400"/>
              <a:t>Три направления в лингвистике: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2514600"/>
            <a:ext cx="6400800" cy="2819400"/>
          </a:xfrm>
        </p:spPr>
        <p:txBody>
          <a:bodyPr/>
          <a:lstStyle/>
          <a:p>
            <a:r>
              <a:rPr lang="ru-RU" altLang="zh-CN" sz="4000"/>
              <a:t>генеративная</a:t>
            </a:r>
          </a:p>
          <a:p>
            <a:r>
              <a:rPr lang="ru-RU" altLang="zh-CN" sz="4000"/>
              <a:t>функциональная</a:t>
            </a:r>
          </a:p>
          <a:p>
            <a:r>
              <a:rPr lang="ru-RU" altLang="zh-CN" sz="4000"/>
              <a:t>когнитивная</a:t>
            </a:r>
            <a:endParaRPr lang="ru-RU" altLang="ru-RU" sz="4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Задачами когнитивной лингвистики является:</a:t>
            </a:r>
            <a:endParaRPr lang="ru-RU" altLang="ru-RU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zh-CN" sz="2000"/>
              <a:t>выявление роли участия языка в процессах познания и осмысления мира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изучение соотношения между когнитивной структурой познания и единицами языка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выявление степени участия языка в процессах получения, переработки и передачи информации о мире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исследование процессов концептуализации и категоризации знаний, описание средств и способов языковой категоризации и концептуализации констант культуры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описание системы универсальных концептов, организующих концептосферу и являющихся основными рубрикаторами ее членения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решение проблемы языковой картины мира и соотношения научной и обыденной картин мира</a:t>
            </a:r>
            <a:endParaRPr lang="ru-RU" altLang="ru-RU" sz="2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Цель когнитивной лингвистики</a:t>
            </a:r>
            <a:endParaRPr lang="ru-RU" altLang="ru-RU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zh-CN"/>
              <a:t>исследовать, каким образом осуществляются процессы восприятия, категоризации, классификации и осмысления мира, каким образом происходит накопление знаний, какие системы обеспечивают различные виды деятельности информацией </a:t>
            </a:r>
            <a:endParaRPr lang="ru-RU" alt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Главные функции языка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zh-CN" sz="2800"/>
              <a:t>В курсе изучения когнитивной лингвистики в качестве самостоятельных дисциплин рассматриваются две основные сущностные функции языка – </a:t>
            </a:r>
            <a:r>
              <a:rPr lang="ru-RU" altLang="zh-CN" sz="2800" b="1"/>
              <a:t>коммуникативная</a:t>
            </a:r>
            <a:r>
              <a:rPr lang="ru-RU" altLang="zh-CN" sz="2800"/>
              <a:t>, где язык рассматривается как средство общения, и </a:t>
            </a:r>
            <a:r>
              <a:rPr lang="ru-RU" altLang="zh-CN" sz="2800" b="1"/>
              <a:t>когнитивная</a:t>
            </a:r>
            <a:r>
              <a:rPr lang="ru-RU" altLang="zh-CN" sz="2800"/>
              <a:t>, где язык изучается как орудие мысли</a:t>
            </a:r>
            <a:endParaRPr lang="ru-RU" altLang="ru-RU" sz="28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b="1"/>
              <a:t>Направления когнитивной лингвистики</a:t>
            </a:r>
            <a:r>
              <a:rPr lang="ru-RU" altLang="zh-CN"/>
              <a:t> </a:t>
            </a:r>
            <a:endParaRPr lang="ru-RU" altLang="ru-RU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zh-CN" sz="2000"/>
              <a:t>культурологическое (исследование концептов как элементов культуры в опоре на данные разных наук)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лингвокультурологическое (исследование названных языковыми единицами концептов как элементов национальной лингвокультуры в их связи с национальными ценностями и особенностями данной культуры)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логическое (анализ концептов логическими методами вне прямой зависимости от языковой формы)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семантико-когнитивное (исследование лексической и грамматической семантики языка как средства доступа к содержанию концептов, как средства их моделирования от семантики языка к концептосфере)</a:t>
            </a:r>
          </a:p>
          <a:p>
            <a:pPr>
              <a:lnSpc>
                <a:spcPct val="80000"/>
              </a:lnSpc>
            </a:pPr>
            <a:r>
              <a:rPr lang="ru-RU" altLang="zh-CN" sz="2000"/>
              <a:t>философско-семиотическое (исследование когнитивных основ знаковости)</a:t>
            </a:r>
            <a:endParaRPr lang="ru-RU" altLang="ru-RU" sz="2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Проблемы когнитивной лингвистики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zh-CN" sz="2400"/>
              <a:t>На сегодняшний день когнитивную лингвистику можно назвать одним из самых современных направлений лингвистических исследований. На данном этапе когнитивная лингвистика имеет дело с тремя основными </a:t>
            </a:r>
            <a:r>
              <a:rPr lang="ru-RU" altLang="zh-CN" sz="2400" b="1"/>
              <a:t>проблемами</a:t>
            </a:r>
            <a:r>
              <a:rPr lang="ru-RU" altLang="zh-CN" sz="2400"/>
              <a:t>: природа языкового знака, его усвоение и способы его использования. Центральной проблемой русской когнитивной лингвистики является категоризация человеческого опыта</a:t>
            </a:r>
            <a:endParaRPr lang="ru-RU" altLang="ru-RU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лан">
  <a:themeElements>
    <a:clrScheme name="План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План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План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лан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лан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лан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Proposal</Template>
  <TotalTime>65</TotalTime>
  <Words>415</Words>
  <Application>Microsoft Office PowerPoint</Application>
  <PresentationFormat>Экран (4:3)</PresentationFormat>
  <Paragraphs>41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Wingdings</vt:lpstr>
      <vt:lpstr>План</vt:lpstr>
      <vt:lpstr>Когнитивная лингвистика</vt:lpstr>
      <vt:lpstr>Когнитивная лингвистика</vt:lpstr>
      <vt:lpstr>Категоризация</vt:lpstr>
      <vt:lpstr>Концептуализация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Три направления в лингвистике:</vt:lpstr>
      <vt:lpstr>Задачами когнитивной лингвистики является:</vt:lpstr>
      <vt:lpstr>Цель когнитивной лингвистики</vt:lpstr>
      <vt:lpstr>Главные функции языка</vt:lpstr>
      <vt:lpstr>Направления когнитивной лингвистики </vt:lpstr>
      <vt:lpstr>Проблемы когнитивной лингвистики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днс</dc:creator>
  <cp:lastModifiedBy>User</cp:lastModifiedBy>
  <cp:revision>33</cp:revision>
  <cp:lastPrinted>1601-01-01T00:00:00Z</cp:lastPrinted>
  <dcterms:created xsi:type="dcterms:W3CDTF">2020-04-01T08:23:40Z</dcterms:created>
  <dcterms:modified xsi:type="dcterms:W3CDTF">2020-05-13T15:00:15Z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