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44"/>
  </p:normalViewPr>
  <p:slideViewPr>
    <p:cSldViewPr snapToGrid="0">
      <p:cViewPr varScale="1">
        <p:scale>
          <a:sx n="104" d="100"/>
          <a:sy n="104" d="100"/>
        </p:scale>
        <p:origin x="232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7D9459-55E7-4F16-8465-2572AFDC61C2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7A710AD-B280-4223-A9E0-2843C1D876CB}">
      <dgm:prSet/>
      <dgm:spPr/>
      <dgm:t>
        <a:bodyPr/>
        <a:lstStyle/>
        <a:p>
          <a:r>
            <a:rPr lang="ru-RU"/>
            <a:t>Это безопаснее (конфликты, кризисы, связанные с проблемами в здравоохранении (вроде ковида 19), </a:t>
          </a:r>
          <a:endParaRPr lang="en-US"/>
        </a:p>
      </dgm:t>
    </dgm:pt>
    <dgm:pt modelId="{F5F5305E-430F-4787-9DF7-1FA01B4C46DF}" type="parTrans" cxnId="{F048489C-E657-452E-97BF-53536F56CD4D}">
      <dgm:prSet/>
      <dgm:spPr/>
      <dgm:t>
        <a:bodyPr/>
        <a:lstStyle/>
        <a:p>
          <a:endParaRPr lang="en-US"/>
        </a:p>
      </dgm:t>
    </dgm:pt>
    <dgm:pt modelId="{635BBBC8-B578-45AF-B42F-64620440DB36}" type="sibTrans" cxnId="{F048489C-E657-452E-97BF-53536F56CD4D}">
      <dgm:prSet/>
      <dgm:spPr/>
      <dgm:t>
        <a:bodyPr/>
        <a:lstStyle/>
        <a:p>
          <a:endParaRPr lang="en-US"/>
        </a:p>
      </dgm:t>
    </dgm:pt>
    <dgm:pt modelId="{CF50AB24-280E-4F69-8B08-84AF907AC9A1}">
      <dgm:prSet/>
      <dgm:spPr/>
      <dgm:t>
        <a:bodyPr/>
        <a:lstStyle/>
        <a:p>
          <a:r>
            <a:rPr lang="ru-RU"/>
            <a:t>Это быстрее (на онлайн-платформах можно молниеносно найти устного переводчика, специализирующегося на определенной паре языков и в определенных предметных областях)</a:t>
          </a:r>
          <a:endParaRPr lang="en-US"/>
        </a:p>
      </dgm:t>
    </dgm:pt>
    <dgm:pt modelId="{054BC3B8-E84B-44FF-844D-8CEB65B6EE7B}" type="parTrans" cxnId="{F2C191B7-8B22-4BAC-AD48-0FD03D58567D}">
      <dgm:prSet/>
      <dgm:spPr/>
      <dgm:t>
        <a:bodyPr/>
        <a:lstStyle/>
        <a:p>
          <a:endParaRPr lang="en-US"/>
        </a:p>
      </dgm:t>
    </dgm:pt>
    <dgm:pt modelId="{BDAE208B-4D9D-48D7-96CA-44E060483932}" type="sibTrans" cxnId="{F2C191B7-8B22-4BAC-AD48-0FD03D58567D}">
      <dgm:prSet/>
      <dgm:spPr/>
      <dgm:t>
        <a:bodyPr/>
        <a:lstStyle/>
        <a:p>
          <a:endParaRPr lang="en-US"/>
        </a:p>
      </dgm:t>
    </dgm:pt>
    <dgm:pt modelId="{CADFB4F6-B9D5-4ED9-A5F9-3B21C9DFE2A7}">
      <dgm:prSet/>
      <dgm:spPr/>
      <dgm:t>
        <a:bodyPr/>
        <a:lstStyle/>
        <a:p>
          <a:r>
            <a:rPr lang="ru-RU"/>
            <a:t>Более широкий охват поиска переводчика</a:t>
          </a:r>
          <a:endParaRPr lang="en-US"/>
        </a:p>
      </dgm:t>
    </dgm:pt>
    <dgm:pt modelId="{8AFEFE22-0F89-4244-AFFF-63C4B5EEBA90}" type="parTrans" cxnId="{5E40317A-0C5B-436B-AFD3-9D5F02E5225F}">
      <dgm:prSet/>
      <dgm:spPr/>
      <dgm:t>
        <a:bodyPr/>
        <a:lstStyle/>
        <a:p>
          <a:endParaRPr lang="en-US"/>
        </a:p>
      </dgm:t>
    </dgm:pt>
    <dgm:pt modelId="{307249F2-BC41-4B51-A2A5-E38987DA011E}" type="sibTrans" cxnId="{5E40317A-0C5B-436B-AFD3-9D5F02E5225F}">
      <dgm:prSet/>
      <dgm:spPr/>
      <dgm:t>
        <a:bodyPr/>
        <a:lstStyle/>
        <a:p>
          <a:endParaRPr lang="en-US"/>
        </a:p>
      </dgm:t>
    </dgm:pt>
    <dgm:pt modelId="{807B2352-A86E-4E97-8F4C-EBF0AC63AD44}">
      <dgm:prSet/>
      <dgm:spPr/>
      <dgm:t>
        <a:bodyPr/>
        <a:lstStyle/>
        <a:p>
          <a:r>
            <a:rPr lang="ru-RU"/>
            <a:t>Снижение расходов на переводчика (доставка до места проведения конференции, оборудование, в целом, работа переводчика онлайн обойдется дешевле)</a:t>
          </a:r>
          <a:endParaRPr lang="en-US"/>
        </a:p>
      </dgm:t>
    </dgm:pt>
    <dgm:pt modelId="{595E8EE4-9BF8-4F0E-B674-A99FD5B1E47C}" type="parTrans" cxnId="{AD68B05A-0781-41DE-8D35-E3994F107914}">
      <dgm:prSet/>
      <dgm:spPr/>
      <dgm:t>
        <a:bodyPr/>
        <a:lstStyle/>
        <a:p>
          <a:endParaRPr lang="en-US"/>
        </a:p>
      </dgm:t>
    </dgm:pt>
    <dgm:pt modelId="{12F3CD81-859F-48C2-B38A-665A3A2D3070}" type="sibTrans" cxnId="{AD68B05A-0781-41DE-8D35-E3994F107914}">
      <dgm:prSet/>
      <dgm:spPr/>
      <dgm:t>
        <a:bodyPr/>
        <a:lstStyle/>
        <a:p>
          <a:endParaRPr lang="en-US"/>
        </a:p>
      </dgm:t>
    </dgm:pt>
    <dgm:pt modelId="{DA81632D-D4CC-F14D-A96C-BFBAF0CEF11D}" type="pres">
      <dgm:prSet presAssocID="{F67D9459-55E7-4F16-8465-2572AFDC61C2}" presName="outerComposite" presStyleCnt="0">
        <dgm:presLayoutVars>
          <dgm:chMax val="5"/>
          <dgm:dir/>
          <dgm:resizeHandles val="exact"/>
        </dgm:presLayoutVars>
      </dgm:prSet>
      <dgm:spPr/>
    </dgm:pt>
    <dgm:pt modelId="{91D19C7C-5621-574B-805F-F4B0BBC0BA8C}" type="pres">
      <dgm:prSet presAssocID="{F67D9459-55E7-4F16-8465-2572AFDC61C2}" presName="dummyMaxCanvas" presStyleCnt="0">
        <dgm:presLayoutVars/>
      </dgm:prSet>
      <dgm:spPr/>
    </dgm:pt>
    <dgm:pt modelId="{5091E675-AE2D-3147-9DBD-802C9B6C0591}" type="pres">
      <dgm:prSet presAssocID="{F67D9459-55E7-4F16-8465-2572AFDC61C2}" presName="FourNodes_1" presStyleLbl="node1" presStyleIdx="0" presStyleCnt="4">
        <dgm:presLayoutVars>
          <dgm:bulletEnabled val="1"/>
        </dgm:presLayoutVars>
      </dgm:prSet>
      <dgm:spPr/>
    </dgm:pt>
    <dgm:pt modelId="{88B23B79-BC2E-734D-9B5B-71F7AE8CD9EC}" type="pres">
      <dgm:prSet presAssocID="{F67D9459-55E7-4F16-8465-2572AFDC61C2}" presName="FourNodes_2" presStyleLbl="node1" presStyleIdx="1" presStyleCnt="4">
        <dgm:presLayoutVars>
          <dgm:bulletEnabled val="1"/>
        </dgm:presLayoutVars>
      </dgm:prSet>
      <dgm:spPr/>
    </dgm:pt>
    <dgm:pt modelId="{E502BCBB-849B-5649-87D4-ABE3A26FCDD4}" type="pres">
      <dgm:prSet presAssocID="{F67D9459-55E7-4F16-8465-2572AFDC61C2}" presName="FourNodes_3" presStyleLbl="node1" presStyleIdx="2" presStyleCnt="4">
        <dgm:presLayoutVars>
          <dgm:bulletEnabled val="1"/>
        </dgm:presLayoutVars>
      </dgm:prSet>
      <dgm:spPr/>
    </dgm:pt>
    <dgm:pt modelId="{F74FF0B5-A9FC-DD47-94DE-3680D7488232}" type="pres">
      <dgm:prSet presAssocID="{F67D9459-55E7-4F16-8465-2572AFDC61C2}" presName="FourNodes_4" presStyleLbl="node1" presStyleIdx="3" presStyleCnt="4">
        <dgm:presLayoutVars>
          <dgm:bulletEnabled val="1"/>
        </dgm:presLayoutVars>
      </dgm:prSet>
      <dgm:spPr/>
    </dgm:pt>
    <dgm:pt modelId="{6F372025-2C3D-FA4D-A011-10D57C7913FD}" type="pres">
      <dgm:prSet presAssocID="{F67D9459-55E7-4F16-8465-2572AFDC61C2}" presName="FourConn_1-2" presStyleLbl="fgAccFollowNode1" presStyleIdx="0" presStyleCnt="3">
        <dgm:presLayoutVars>
          <dgm:bulletEnabled val="1"/>
        </dgm:presLayoutVars>
      </dgm:prSet>
      <dgm:spPr/>
    </dgm:pt>
    <dgm:pt modelId="{57A3E13B-B28B-B542-A1D6-81CD717FE943}" type="pres">
      <dgm:prSet presAssocID="{F67D9459-55E7-4F16-8465-2572AFDC61C2}" presName="FourConn_2-3" presStyleLbl="fgAccFollowNode1" presStyleIdx="1" presStyleCnt="3">
        <dgm:presLayoutVars>
          <dgm:bulletEnabled val="1"/>
        </dgm:presLayoutVars>
      </dgm:prSet>
      <dgm:spPr/>
    </dgm:pt>
    <dgm:pt modelId="{1AE2E15B-13C9-874E-8836-E383E1D365CC}" type="pres">
      <dgm:prSet presAssocID="{F67D9459-55E7-4F16-8465-2572AFDC61C2}" presName="FourConn_3-4" presStyleLbl="fgAccFollowNode1" presStyleIdx="2" presStyleCnt="3">
        <dgm:presLayoutVars>
          <dgm:bulletEnabled val="1"/>
        </dgm:presLayoutVars>
      </dgm:prSet>
      <dgm:spPr/>
    </dgm:pt>
    <dgm:pt modelId="{DF7EE72C-5FDA-B54E-83F7-66AE1A580434}" type="pres">
      <dgm:prSet presAssocID="{F67D9459-55E7-4F16-8465-2572AFDC61C2}" presName="FourNodes_1_text" presStyleLbl="node1" presStyleIdx="3" presStyleCnt="4">
        <dgm:presLayoutVars>
          <dgm:bulletEnabled val="1"/>
        </dgm:presLayoutVars>
      </dgm:prSet>
      <dgm:spPr/>
    </dgm:pt>
    <dgm:pt modelId="{EAE27913-12E8-E446-AD8E-6C80C6BB0341}" type="pres">
      <dgm:prSet presAssocID="{F67D9459-55E7-4F16-8465-2572AFDC61C2}" presName="FourNodes_2_text" presStyleLbl="node1" presStyleIdx="3" presStyleCnt="4">
        <dgm:presLayoutVars>
          <dgm:bulletEnabled val="1"/>
        </dgm:presLayoutVars>
      </dgm:prSet>
      <dgm:spPr/>
    </dgm:pt>
    <dgm:pt modelId="{B8F098BA-8CE7-C441-997F-D748FDDC5BBA}" type="pres">
      <dgm:prSet presAssocID="{F67D9459-55E7-4F16-8465-2572AFDC61C2}" presName="FourNodes_3_text" presStyleLbl="node1" presStyleIdx="3" presStyleCnt="4">
        <dgm:presLayoutVars>
          <dgm:bulletEnabled val="1"/>
        </dgm:presLayoutVars>
      </dgm:prSet>
      <dgm:spPr/>
    </dgm:pt>
    <dgm:pt modelId="{86E59E36-7E61-B64C-BB8E-DE66191B847C}" type="pres">
      <dgm:prSet presAssocID="{F67D9459-55E7-4F16-8465-2572AFDC61C2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25493517-477F-2841-A382-DB556A36B6F5}" type="presOf" srcId="{CADFB4F6-B9D5-4ED9-A5F9-3B21C9DFE2A7}" destId="{E502BCBB-849B-5649-87D4-ABE3A26FCDD4}" srcOrd="0" destOrd="0" presId="urn:microsoft.com/office/officeart/2005/8/layout/vProcess5"/>
    <dgm:cxn modelId="{445C252F-F67C-B24C-BFB3-10129FA52C77}" type="presOf" srcId="{CF50AB24-280E-4F69-8B08-84AF907AC9A1}" destId="{EAE27913-12E8-E446-AD8E-6C80C6BB0341}" srcOrd="1" destOrd="0" presId="urn:microsoft.com/office/officeart/2005/8/layout/vProcess5"/>
    <dgm:cxn modelId="{8026C92F-03E1-6D44-B304-99D11E463195}" type="presOf" srcId="{F67D9459-55E7-4F16-8465-2572AFDC61C2}" destId="{DA81632D-D4CC-F14D-A96C-BFBAF0CEF11D}" srcOrd="0" destOrd="0" presId="urn:microsoft.com/office/officeart/2005/8/layout/vProcess5"/>
    <dgm:cxn modelId="{BA2ACA41-1704-B54E-A45F-3D21A72ECC53}" type="presOf" srcId="{807B2352-A86E-4E97-8F4C-EBF0AC63AD44}" destId="{F74FF0B5-A9FC-DD47-94DE-3680D7488232}" srcOrd="0" destOrd="0" presId="urn:microsoft.com/office/officeart/2005/8/layout/vProcess5"/>
    <dgm:cxn modelId="{AD68B05A-0781-41DE-8D35-E3994F107914}" srcId="{F67D9459-55E7-4F16-8465-2572AFDC61C2}" destId="{807B2352-A86E-4E97-8F4C-EBF0AC63AD44}" srcOrd="3" destOrd="0" parTransId="{595E8EE4-9BF8-4F0E-B674-A99FD5B1E47C}" sibTransId="{12F3CD81-859F-48C2-B38A-665A3A2D3070}"/>
    <dgm:cxn modelId="{1A74E778-6DD9-DB49-8A86-67A994F37EEC}" type="presOf" srcId="{807B2352-A86E-4E97-8F4C-EBF0AC63AD44}" destId="{86E59E36-7E61-B64C-BB8E-DE66191B847C}" srcOrd="1" destOrd="0" presId="urn:microsoft.com/office/officeart/2005/8/layout/vProcess5"/>
    <dgm:cxn modelId="{5E40317A-0C5B-436B-AFD3-9D5F02E5225F}" srcId="{F67D9459-55E7-4F16-8465-2572AFDC61C2}" destId="{CADFB4F6-B9D5-4ED9-A5F9-3B21C9DFE2A7}" srcOrd="2" destOrd="0" parTransId="{8AFEFE22-0F89-4244-AFFF-63C4B5EEBA90}" sibTransId="{307249F2-BC41-4B51-A2A5-E38987DA011E}"/>
    <dgm:cxn modelId="{30686782-0B1D-F24E-8FC5-D83381911F69}" type="presOf" srcId="{17A710AD-B280-4223-A9E0-2843C1D876CB}" destId="{5091E675-AE2D-3147-9DBD-802C9B6C0591}" srcOrd="0" destOrd="0" presId="urn:microsoft.com/office/officeart/2005/8/layout/vProcess5"/>
    <dgm:cxn modelId="{D6D03F8C-A72C-144E-AFE6-E583A363CAD5}" type="presOf" srcId="{CADFB4F6-B9D5-4ED9-A5F9-3B21C9DFE2A7}" destId="{B8F098BA-8CE7-C441-997F-D748FDDC5BBA}" srcOrd="1" destOrd="0" presId="urn:microsoft.com/office/officeart/2005/8/layout/vProcess5"/>
    <dgm:cxn modelId="{F048489C-E657-452E-97BF-53536F56CD4D}" srcId="{F67D9459-55E7-4F16-8465-2572AFDC61C2}" destId="{17A710AD-B280-4223-A9E0-2843C1D876CB}" srcOrd="0" destOrd="0" parTransId="{F5F5305E-430F-4787-9DF7-1FA01B4C46DF}" sibTransId="{635BBBC8-B578-45AF-B42F-64620440DB36}"/>
    <dgm:cxn modelId="{BD252DA0-DC48-B146-AA0C-45A952B35B5C}" type="presOf" srcId="{635BBBC8-B578-45AF-B42F-64620440DB36}" destId="{6F372025-2C3D-FA4D-A011-10D57C7913FD}" srcOrd="0" destOrd="0" presId="urn:microsoft.com/office/officeart/2005/8/layout/vProcess5"/>
    <dgm:cxn modelId="{F2C191B7-8B22-4BAC-AD48-0FD03D58567D}" srcId="{F67D9459-55E7-4F16-8465-2572AFDC61C2}" destId="{CF50AB24-280E-4F69-8B08-84AF907AC9A1}" srcOrd="1" destOrd="0" parTransId="{054BC3B8-E84B-44FF-844D-8CEB65B6EE7B}" sibTransId="{BDAE208B-4D9D-48D7-96CA-44E060483932}"/>
    <dgm:cxn modelId="{3CA4BCC3-1CA4-CE46-AEF2-82050A4B94F8}" type="presOf" srcId="{17A710AD-B280-4223-A9E0-2843C1D876CB}" destId="{DF7EE72C-5FDA-B54E-83F7-66AE1A580434}" srcOrd="1" destOrd="0" presId="urn:microsoft.com/office/officeart/2005/8/layout/vProcess5"/>
    <dgm:cxn modelId="{3EA603CD-A742-974A-BCA1-5F8F96E15C0C}" type="presOf" srcId="{307249F2-BC41-4B51-A2A5-E38987DA011E}" destId="{1AE2E15B-13C9-874E-8836-E383E1D365CC}" srcOrd="0" destOrd="0" presId="urn:microsoft.com/office/officeart/2005/8/layout/vProcess5"/>
    <dgm:cxn modelId="{3A60D6E4-CCB3-4944-ACF0-053255E6DC5E}" type="presOf" srcId="{CF50AB24-280E-4F69-8B08-84AF907AC9A1}" destId="{88B23B79-BC2E-734D-9B5B-71F7AE8CD9EC}" srcOrd="0" destOrd="0" presId="urn:microsoft.com/office/officeart/2005/8/layout/vProcess5"/>
    <dgm:cxn modelId="{926943F0-F21B-B44E-B99B-7AEEC834E4F8}" type="presOf" srcId="{BDAE208B-4D9D-48D7-96CA-44E060483932}" destId="{57A3E13B-B28B-B542-A1D6-81CD717FE943}" srcOrd="0" destOrd="0" presId="urn:microsoft.com/office/officeart/2005/8/layout/vProcess5"/>
    <dgm:cxn modelId="{1480C408-FDDE-E346-AE0F-0AAE97392D86}" type="presParOf" srcId="{DA81632D-D4CC-F14D-A96C-BFBAF0CEF11D}" destId="{91D19C7C-5621-574B-805F-F4B0BBC0BA8C}" srcOrd="0" destOrd="0" presId="urn:microsoft.com/office/officeart/2005/8/layout/vProcess5"/>
    <dgm:cxn modelId="{BDE322A9-5AC8-D840-BABA-023B439B1D7B}" type="presParOf" srcId="{DA81632D-D4CC-F14D-A96C-BFBAF0CEF11D}" destId="{5091E675-AE2D-3147-9DBD-802C9B6C0591}" srcOrd="1" destOrd="0" presId="urn:microsoft.com/office/officeart/2005/8/layout/vProcess5"/>
    <dgm:cxn modelId="{79234BA1-00B1-A641-A1EA-B5228CBB0515}" type="presParOf" srcId="{DA81632D-D4CC-F14D-A96C-BFBAF0CEF11D}" destId="{88B23B79-BC2E-734D-9B5B-71F7AE8CD9EC}" srcOrd="2" destOrd="0" presId="urn:microsoft.com/office/officeart/2005/8/layout/vProcess5"/>
    <dgm:cxn modelId="{9BF375A2-8C7F-3842-B3F0-BCD89899EFDD}" type="presParOf" srcId="{DA81632D-D4CC-F14D-A96C-BFBAF0CEF11D}" destId="{E502BCBB-849B-5649-87D4-ABE3A26FCDD4}" srcOrd="3" destOrd="0" presId="urn:microsoft.com/office/officeart/2005/8/layout/vProcess5"/>
    <dgm:cxn modelId="{88CE0B34-1AE1-DD48-8351-2EB3BA554415}" type="presParOf" srcId="{DA81632D-D4CC-F14D-A96C-BFBAF0CEF11D}" destId="{F74FF0B5-A9FC-DD47-94DE-3680D7488232}" srcOrd="4" destOrd="0" presId="urn:microsoft.com/office/officeart/2005/8/layout/vProcess5"/>
    <dgm:cxn modelId="{5BEEBD97-2189-9946-B9AB-AEB9BF9A3301}" type="presParOf" srcId="{DA81632D-D4CC-F14D-A96C-BFBAF0CEF11D}" destId="{6F372025-2C3D-FA4D-A011-10D57C7913FD}" srcOrd="5" destOrd="0" presId="urn:microsoft.com/office/officeart/2005/8/layout/vProcess5"/>
    <dgm:cxn modelId="{1F5E0AFA-A0E1-3A47-AD91-AD34BC46122F}" type="presParOf" srcId="{DA81632D-D4CC-F14D-A96C-BFBAF0CEF11D}" destId="{57A3E13B-B28B-B542-A1D6-81CD717FE943}" srcOrd="6" destOrd="0" presId="urn:microsoft.com/office/officeart/2005/8/layout/vProcess5"/>
    <dgm:cxn modelId="{A3DB75C0-8965-2E4E-8FEA-41820ABF89B9}" type="presParOf" srcId="{DA81632D-D4CC-F14D-A96C-BFBAF0CEF11D}" destId="{1AE2E15B-13C9-874E-8836-E383E1D365CC}" srcOrd="7" destOrd="0" presId="urn:microsoft.com/office/officeart/2005/8/layout/vProcess5"/>
    <dgm:cxn modelId="{63D1C9CD-6BE3-A944-B5B3-0903C7594415}" type="presParOf" srcId="{DA81632D-D4CC-F14D-A96C-BFBAF0CEF11D}" destId="{DF7EE72C-5FDA-B54E-83F7-66AE1A580434}" srcOrd="8" destOrd="0" presId="urn:microsoft.com/office/officeart/2005/8/layout/vProcess5"/>
    <dgm:cxn modelId="{FB894278-9456-5640-B71E-E6A9ED708C6C}" type="presParOf" srcId="{DA81632D-D4CC-F14D-A96C-BFBAF0CEF11D}" destId="{EAE27913-12E8-E446-AD8E-6C80C6BB0341}" srcOrd="9" destOrd="0" presId="urn:microsoft.com/office/officeart/2005/8/layout/vProcess5"/>
    <dgm:cxn modelId="{7B439C70-AC72-8F48-8ACF-CDD2F8BDBAB8}" type="presParOf" srcId="{DA81632D-D4CC-F14D-A96C-BFBAF0CEF11D}" destId="{B8F098BA-8CE7-C441-997F-D748FDDC5BBA}" srcOrd="10" destOrd="0" presId="urn:microsoft.com/office/officeart/2005/8/layout/vProcess5"/>
    <dgm:cxn modelId="{72B9489E-A5DA-D94D-8710-8A950BA9C89F}" type="presParOf" srcId="{DA81632D-D4CC-F14D-A96C-BFBAF0CEF11D}" destId="{86E59E36-7E61-B64C-BB8E-DE66191B847C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91E675-AE2D-3147-9DBD-802C9B6C0591}">
      <dsp:nvSpPr>
        <dsp:cNvPr id="0" name=""/>
        <dsp:cNvSpPr/>
      </dsp:nvSpPr>
      <dsp:spPr>
        <a:xfrm>
          <a:off x="0" y="0"/>
          <a:ext cx="7390129" cy="8382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Это безопаснее (конфликты, кризисы, связанные с проблемами в здравоохранении (вроде ковида 19), </a:t>
          </a:r>
          <a:endParaRPr lang="en-US" sz="1500" kern="1200"/>
        </a:p>
      </dsp:txBody>
      <dsp:txXfrm>
        <a:off x="24550" y="24550"/>
        <a:ext cx="6414818" cy="789100"/>
      </dsp:txXfrm>
    </dsp:sp>
    <dsp:sp modelId="{88B23B79-BC2E-734D-9B5B-71F7AE8CD9EC}">
      <dsp:nvSpPr>
        <dsp:cNvPr id="0" name=""/>
        <dsp:cNvSpPr/>
      </dsp:nvSpPr>
      <dsp:spPr>
        <a:xfrm>
          <a:off x="618923" y="990600"/>
          <a:ext cx="7390129" cy="8382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Это быстрее (на онлайн-платформах можно молниеносно найти устного переводчика, специализирующегося на определенной паре языков и в определенных предметных областях)</a:t>
          </a:r>
          <a:endParaRPr lang="en-US" sz="1500" kern="1200"/>
        </a:p>
      </dsp:txBody>
      <dsp:txXfrm>
        <a:off x="643473" y="1015150"/>
        <a:ext cx="6177276" cy="789099"/>
      </dsp:txXfrm>
    </dsp:sp>
    <dsp:sp modelId="{E502BCBB-849B-5649-87D4-ABE3A26FCDD4}">
      <dsp:nvSpPr>
        <dsp:cNvPr id="0" name=""/>
        <dsp:cNvSpPr/>
      </dsp:nvSpPr>
      <dsp:spPr>
        <a:xfrm>
          <a:off x="1228609" y="1981200"/>
          <a:ext cx="7390129" cy="8382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Более широкий охват поиска переводчика</a:t>
          </a:r>
          <a:endParaRPr lang="en-US" sz="1500" kern="1200"/>
        </a:p>
      </dsp:txBody>
      <dsp:txXfrm>
        <a:off x="1253159" y="2005750"/>
        <a:ext cx="6186513" cy="789099"/>
      </dsp:txXfrm>
    </dsp:sp>
    <dsp:sp modelId="{F74FF0B5-A9FC-DD47-94DE-3680D7488232}">
      <dsp:nvSpPr>
        <dsp:cNvPr id="0" name=""/>
        <dsp:cNvSpPr/>
      </dsp:nvSpPr>
      <dsp:spPr>
        <a:xfrm>
          <a:off x="1847532" y="2971800"/>
          <a:ext cx="7390129" cy="83820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Снижение расходов на переводчика (доставка до места проведения конференции, оборудование, в целом, работа переводчика онлайн обойдется дешевле)</a:t>
          </a:r>
          <a:endParaRPr lang="en-US" sz="1500" kern="1200"/>
        </a:p>
      </dsp:txBody>
      <dsp:txXfrm>
        <a:off x="1872082" y="2996350"/>
        <a:ext cx="6177276" cy="789099"/>
      </dsp:txXfrm>
    </dsp:sp>
    <dsp:sp modelId="{6F372025-2C3D-FA4D-A011-10D57C7913FD}">
      <dsp:nvSpPr>
        <dsp:cNvPr id="0" name=""/>
        <dsp:cNvSpPr/>
      </dsp:nvSpPr>
      <dsp:spPr>
        <a:xfrm>
          <a:off x="6845299" y="641985"/>
          <a:ext cx="544830" cy="54483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6967886" y="641985"/>
        <a:ext cx="299656" cy="409985"/>
      </dsp:txXfrm>
    </dsp:sp>
    <dsp:sp modelId="{57A3E13B-B28B-B542-A1D6-81CD717FE943}">
      <dsp:nvSpPr>
        <dsp:cNvPr id="0" name=""/>
        <dsp:cNvSpPr/>
      </dsp:nvSpPr>
      <dsp:spPr>
        <a:xfrm>
          <a:off x="7464222" y="1632584"/>
          <a:ext cx="544830" cy="54483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7586809" y="1632584"/>
        <a:ext cx="299656" cy="409985"/>
      </dsp:txXfrm>
    </dsp:sp>
    <dsp:sp modelId="{1AE2E15B-13C9-874E-8836-E383E1D365CC}">
      <dsp:nvSpPr>
        <dsp:cNvPr id="0" name=""/>
        <dsp:cNvSpPr/>
      </dsp:nvSpPr>
      <dsp:spPr>
        <a:xfrm>
          <a:off x="8073908" y="2623185"/>
          <a:ext cx="544830" cy="54483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8196495" y="2623185"/>
        <a:ext cx="299656" cy="4099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F8CF-692C-4963-8B5E-D1C0928CF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612" y="1013984"/>
            <a:ext cx="7714388" cy="3260635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19655-1613-4CC0-BBE9-BD2CB2C3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612" y="4848464"/>
            <a:ext cx="7714388" cy="108584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67FFF-6BC4-4DF0-BC55-B2C3BFD8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9830-A1B7-484B-832C-F64A558B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8F727-72C8-47A9-8E54-AD845902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ED5540-64E5-4258-ABA4-753F07B71B38}"/>
              </a:ext>
            </a:extLst>
          </p:cNvPr>
          <p:cNvCxnSpPr>
            <a:cxnSpLocks/>
          </p:cNvCxnSpPr>
          <p:nvPr/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9700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F94C-BCB1-4F4C-AF70-DD2A5C4E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09B75-A057-44B5-872F-DF01BDC8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286000"/>
            <a:ext cx="9238434" cy="381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260C-3219-4812-88F2-3162D37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2B73-9C01-4BE3-A199-782BE6EB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1492-EB56-4454-9D2A-8BB94AAC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448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80A128-A52A-402C-865B-1BF08D7F04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900447-3778-4AB7-ACB3-7C2313FE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745" y="1287554"/>
            <a:ext cx="8284963" cy="3113064"/>
          </a:xfrm>
        </p:spPr>
        <p:txBody>
          <a:bodyPr anchor="t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910C9-BA3C-4D31-9C62-2C2408591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744" y="4619707"/>
            <a:ext cx="7722256" cy="1476293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42E8A-6B69-406B-A3DF-0A1B7683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65CF-4461-4BB8-8F3A-ED1CB108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98B27-5EF3-49F4-B3CE-F3CF419A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055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F3BA-5AD5-4F15-97B2-E4652D1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8895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997B8-1FD3-40E6-A486-256EB41DB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3F4D8-AA9A-4AF7-86EA-E4D797B98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8823E-BC08-4810-9BFF-35D2EA2A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D2BFB-BB2C-4C4A-A6E1-DD223C2B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369B2-12F8-4583-8A7F-523C9A3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834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717F-84B9-44BA-8DD6-680394AB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79150"/>
            <a:ext cx="9238434" cy="823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217D6-7448-4625-964F-5D82F65F1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7" y="2013217"/>
            <a:ext cx="4495799" cy="704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A534C-0B54-4327-99C0-4F0019FD2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9567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D4A63-0795-4B74-8C11-5FE79441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13215"/>
            <a:ext cx="4495800" cy="70423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D16F3-F747-441B-9854-27225954D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168E2-6B97-486E-B0E4-4E7F5CD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1/22/25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D3E2B-2F4E-4347-A8E9-27EB7D03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FC4F5-6876-414E-9E30-84706A3F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0D2F04-5474-46B9-B838-858CDF4AB2D2}"/>
              </a:ext>
            </a:extLst>
          </p:cNvPr>
          <p:cNvCxnSpPr>
            <a:cxnSpLocks/>
          </p:cNvCxnSpPr>
          <p:nvPr/>
        </p:nvCxnSpPr>
        <p:spPr>
          <a:xfrm>
            <a:off x="6270727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DEE893-BE45-47F3-BCF0-02424B3503CC}"/>
              </a:ext>
            </a:extLst>
          </p:cNvPr>
          <p:cNvSpPr/>
          <p:nvPr/>
        </p:nvSpPr>
        <p:spPr>
          <a:xfrm>
            <a:off x="-1171838" y="4592406"/>
            <a:ext cx="808262" cy="3897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B5178A-4501-4B56-8BF1-D083D7B021CE}"/>
              </a:ext>
            </a:extLst>
          </p:cNvPr>
          <p:cNvCxnSpPr>
            <a:cxnSpLocks/>
          </p:cNvCxnSpPr>
          <p:nvPr/>
        </p:nvCxnSpPr>
        <p:spPr>
          <a:xfrm>
            <a:off x="1524000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314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2109C6-041C-42BA-B507-8EA298046E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BF877-20DD-40F4-AEA8-E1B6D535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DC874-15B5-4338-B7D1-8E393AB4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1/22/25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6BAE3-24C5-483F-9141-D860A265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AEEB4-66F8-4008-B616-804FB9D9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435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6C975-8FFB-4A4B-9213-774EE390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1/22/25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A744F-475D-4105-8E4A-0258155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FA64C-7966-4D6F-88D7-4B89F2A1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12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ED5F-AB94-4DCF-8971-B8B2B55A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40" y="1558944"/>
            <a:ext cx="3279689" cy="1864196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EE4CB-68CF-4BF3-A891-8277AFD13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0"/>
            <a:ext cx="5333999" cy="5334000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92E72-B66D-40EE-B182-5585382A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3741" y="3649682"/>
            <a:ext cx="3233096" cy="1933605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3B694-B050-45F3-AE6F-A86A129F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AE423-9CA5-46B3-96B1-7586AD02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B973D-F1F7-47BC-996D-6100B7C8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1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9949-4A1F-4DA9-9B75-A6180F95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543" y="1383126"/>
            <a:ext cx="3289886" cy="2045874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8D794-C670-4569-93D9-0FF8B35AA7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1" y="762000"/>
            <a:ext cx="5333999" cy="5334000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486F6-AE67-4B34-B8E2-0B7576DC2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3544" y="3649682"/>
            <a:ext cx="3243292" cy="168431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8B11C-BB63-49A6-B488-29D4FBF8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B9166-6D36-4F0A-9ADD-33D49A0C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22B8F-7760-41B3-9053-DD90255B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34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A5DE-E5C6-4DB9-AD28-8F1EAC6F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3E08E-9B2D-4740-9AC6-D5E1CFB95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29566" y="2229957"/>
            <a:ext cx="9238434" cy="386604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E3736-E8AA-4F58-9D3A-27050B28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95E84-15BC-478B-9DAB-1502586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D98F-E0A8-4254-A957-7F17811D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018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E70F5-2276-4F91-9FC2-8DA4B528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4000" y="1467699"/>
            <a:ext cx="1758461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1856C5-C2FD-45E4-A631-AC06B549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82312" y="1467699"/>
            <a:ext cx="7839379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336EA-B6DD-4115-9C67-79A24C86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668B-1DAB-449C-9BA4-7B1572A2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6567E-119D-4C98-93FF-73A33280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688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4152A-7FE0-4708-B7C1-DBEC8F1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1621"/>
            <a:ext cx="9238434" cy="8613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AB53-BAF9-439D-9451-47193CF2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6" y="2285999"/>
            <a:ext cx="9238434" cy="38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96D9F-562A-496F-A530-A561994DC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1087" y="4891318"/>
            <a:ext cx="2673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3C2B07E4-CDF9-4C88-A2F3-04620E58224D}" type="datetimeFigureOut">
              <a:rPr lang="en-US" smtClean="0"/>
              <a:pPr/>
              <a:t>1/22/25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60FE-AAC3-4FAE-9EB4-BCAE72D95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73021" y="1609893"/>
            <a:ext cx="2669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7EDB2-8F31-42FA-B253-62D241466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908" y="3219853"/>
            <a:ext cx="629653" cy="429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EFE71E98-A417-4ECC-ACEB-C0490C20DB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7032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94" r:id="rId6"/>
    <p:sldLayoutId id="2147483689" r:id="rId7"/>
    <p:sldLayoutId id="2147483690" r:id="rId8"/>
    <p:sldLayoutId id="2147483691" r:id="rId9"/>
    <p:sldLayoutId id="2147483693" r:id="rId10"/>
    <p:sldLayoutId id="2147483692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go.proz.com/blog/what-are-the-must-have-tools-of-the-modern-interpreter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B1C3281D-A46F-4842-9340-4CBC29E1B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BB8660-F688-0A88-5605-EEF45DF003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4819" b="48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FD0C73-2326-9FD6-278B-DF35707A6D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8258" y="1424473"/>
            <a:ext cx="7714388" cy="2850146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Устный переводчик онлайн</a:t>
            </a:r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7838942-DA92-5A37-755B-7DAB0184CA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8258" y="4848464"/>
            <a:ext cx="7714388" cy="1085849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Кафедра перевода и переводоведения ИГУ</a:t>
            </a:r>
            <a:endParaRPr lang="ru-RU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4EDB048-C82F-4E9B-BCE9-3D1DBE5D5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09875" y="4578595"/>
            <a:ext cx="971155" cy="0"/>
          </a:xfrm>
          <a:prstGeom prst="line">
            <a:avLst/>
          </a:prstGeom>
          <a:ln w="317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773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7218290-08E7-4AB8-8549-F625B01F0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CD6562-1B35-8830-1634-281FD3D865F4}"/>
              </a:ext>
            </a:extLst>
          </p:cNvPr>
          <p:cNvSpPr txBox="1"/>
          <p:nvPr/>
        </p:nvSpPr>
        <p:spPr>
          <a:xfrm>
            <a:off x="234779" y="480325"/>
            <a:ext cx="6405186" cy="617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  <a:buSzPct val="85000"/>
            </a:pPr>
            <a:r>
              <a:rPr lang="en-US" dirty="0" err="1"/>
              <a:t>Причины</a:t>
            </a:r>
            <a:r>
              <a:rPr lang="en-US" dirty="0"/>
              <a:t>:</a:t>
            </a: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SzPct val="85000"/>
              <a:buFont typeface="Arial" panose="020B0604020202020204" pitchFamily="34" charset="0"/>
              <a:buChar char="•"/>
            </a:pPr>
            <a:r>
              <a:rPr lang="ru-RU" dirty="0"/>
              <a:t>толчком</a:t>
            </a:r>
            <a:r>
              <a:rPr lang="en-US" dirty="0"/>
              <a:t> </a:t>
            </a:r>
            <a:r>
              <a:rPr lang="en-US" dirty="0" err="1"/>
              <a:t>послужила</a:t>
            </a:r>
            <a:r>
              <a:rPr lang="en-US" dirty="0"/>
              <a:t> </a:t>
            </a:r>
            <a:r>
              <a:rPr lang="en-US" dirty="0" err="1"/>
              <a:t>эпидемия</a:t>
            </a:r>
            <a:r>
              <a:rPr lang="en-US" dirty="0"/>
              <a:t> Ковид-19</a:t>
            </a:r>
            <a:endParaRPr lang="ru-RU" dirty="0"/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SzPct val="85000"/>
              <a:buFont typeface="Arial" panose="020B0604020202020204" pitchFamily="34" charset="0"/>
              <a:buChar char="•"/>
            </a:pPr>
            <a:r>
              <a:rPr lang="ru-RU" dirty="0"/>
              <a:t>появление универсальных переводчиков (которые совмещают навыки и умения устных и письменных переводчиков) –  30-40% переводчиков на сегодняшний день</a:t>
            </a: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SzPct val="85000"/>
              <a:buFont typeface="Arial" panose="020B0604020202020204" pitchFamily="34" charset="0"/>
              <a:buChar char="•"/>
            </a:pPr>
            <a:r>
              <a:rPr lang="ru-RU" dirty="0"/>
              <a:t>Письменных переводчиков, которые занимаются и УП, больше, чем устных, которые временно переводят письменно. Почему? У письменных переводчиков больше свободы действий, кроме того, устные переводчики сейчас также для повышения качества используют САТ-программы.</a:t>
            </a: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SzPct val="85000"/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lnSpc>
                <a:spcPct val="130000"/>
              </a:lnSpc>
              <a:spcAft>
                <a:spcPts val="600"/>
              </a:spcAft>
              <a:buSzPct val="85000"/>
            </a:pPr>
            <a:endParaRPr lang="en-US" dirty="0"/>
          </a:p>
          <a:p>
            <a:pPr>
              <a:lnSpc>
                <a:spcPct val="130000"/>
              </a:lnSpc>
              <a:spcAft>
                <a:spcPts val="600"/>
              </a:spcAft>
              <a:buSzPct val="85000"/>
            </a:pPr>
            <a:endParaRPr lang="en-US" dirty="0"/>
          </a:p>
        </p:txBody>
      </p:sp>
      <p:pic>
        <p:nvPicPr>
          <p:cNvPr id="5" name="Объект 4" descr="Изображение выглядит как снимок экрана, текст, диаграмма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D9CA2656-DCD3-AE8B-8C54-8C3AF590B8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50" r="-4" b="-4"/>
          <a:stretch/>
        </p:blipFill>
        <p:spPr>
          <a:xfrm>
            <a:off x="6639965" y="1114197"/>
            <a:ext cx="4629606" cy="4629606"/>
          </a:xfrm>
          <a:custGeom>
            <a:avLst/>
            <a:gdLst/>
            <a:ahLst/>
            <a:cxnLst/>
            <a:rect l="l" t="t" r="r" b="b"/>
            <a:pathLst>
              <a:path w="4629606" h="4629606">
                <a:moveTo>
                  <a:pt x="2314803" y="0"/>
                </a:moveTo>
                <a:cubicBezTo>
                  <a:pt x="3593233" y="0"/>
                  <a:pt x="4629606" y="1036373"/>
                  <a:pt x="4629606" y="2314803"/>
                </a:cubicBezTo>
                <a:cubicBezTo>
                  <a:pt x="4629606" y="3593233"/>
                  <a:pt x="3593233" y="4629606"/>
                  <a:pt x="2314803" y="4629606"/>
                </a:cubicBezTo>
                <a:cubicBezTo>
                  <a:pt x="1036373" y="4629606"/>
                  <a:pt x="0" y="3593233"/>
                  <a:pt x="0" y="2314803"/>
                </a:cubicBezTo>
                <a:cubicBezTo>
                  <a:pt x="0" y="1036373"/>
                  <a:pt x="1036373" y="0"/>
                  <a:pt x="231480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56246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C8B38D4-9D92-4608-A16B-260E8CC21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88FA19-8A15-DA46-6126-AE068E1F9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62001"/>
            <a:ext cx="9144000" cy="869092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2200"/>
              <a:t>Почему тенденция работать удаленно продолжится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83FF0390-4548-DD2A-56EC-F8687BE096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8801182"/>
              </p:ext>
            </p:extLst>
          </p:nvPr>
        </p:nvGraphicFramePr>
        <p:xfrm>
          <a:off x="1430338" y="2286000"/>
          <a:ext cx="9237662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6693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3795E0-4C39-8298-DE89-B05EAAF7D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Объемы работы устного переводчика онлайн</a:t>
            </a:r>
          </a:p>
        </p:txBody>
      </p:sp>
      <p:pic>
        <p:nvPicPr>
          <p:cNvPr id="5" name="Объект 4" descr="Изображение выглядит как снимок экрана, текст, дизайн, интернет&#10;&#10;Автоматически созданное описание">
            <a:extLst>
              <a:ext uri="{FF2B5EF4-FFF2-40B4-BE49-F238E27FC236}">
                <a16:creationId xmlns:a16="http://schemas.microsoft.com/office/drawing/2014/main" id="{1521869B-1C31-5446-D3F9-3541EE2395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5242" y="2199503"/>
            <a:ext cx="7935745" cy="3810000"/>
          </a:xfrm>
        </p:spPr>
      </p:pic>
    </p:spTree>
    <p:extLst>
      <p:ext uri="{BB962C8B-B14F-4D97-AF65-F5344CB8AC3E}">
        <p14:creationId xmlns:p14="http://schemas.microsoft.com/office/powerpoint/2010/main" val="838294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4E9F8B3-8282-4A93-BBF8-3342538A7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D0C4DF-1388-E504-9D8A-5CC233A63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>
            <a:normAutofit/>
          </a:bodyPr>
          <a:lstStyle/>
          <a:p>
            <a:r>
              <a:rPr lang="ru-RU" dirty="0"/>
              <a:t>Статистика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8EFA797-975B-41D8-BC96-56CDC2CFA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2286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23B266-ED99-191F-1FDA-A198BE64E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729554"/>
            <a:ext cx="8476434" cy="335962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1500"/>
              <a:t>Более 60% устных переводчиков зарегистрированы на нескольких платформах УП (при этом, 30% указывают, что они свободны для обращений одновременно на нескольких платформах).</a:t>
            </a:r>
          </a:p>
          <a:p>
            <a:pPr>
              <a:lnSpc>
                <a:spcPct val="120000"/>
              </a:lnSpc>
            </a:pPr>
            <a:r>
              <a:rPr lang="ru-RU" sz="1500"/>
              <a:t>78% устных переводчиков признают, что смогли бы переводить чаще, если бы им давали больше работы.</a:t>
            </a:r>
          </a:p>
          <a:p>
            <a:pPr>
              <a:lnSpc>
                <a:spcPct val="120000"/>
              </a:lnSpc>
            </a:pPr>
            <a:r>
              <a:rPr lang="ru-RU" sz="1500"/>
              <a:t>Для устных переводчиков также на платформах есть встроенная система управления проектами, как и для письменных переводчиков, однако все упирается при этом в самого устного переводчика, насколько он готов к современным требованиям эффективности, готов учиться чему-то новому и присутствовать на нескольких таких платформах для удаленного устного перевода.</a:t>
            </a:r>
          </a:p>
          <a:p>
            <a:pPr>
              <a:lnSpc>
                <a:spcPct val="120000"/>
              </a:lnSpc>
            </a:pPr>
            <a:endParaRPr lang="ru-RU" sz="1500"/>
          </a:p>
        </p:txBody>
      </p:sp>
    </p:spTree>
    <p:extLst>
      <p:ext uri="{BB962C8B-B14F-4D97-AF65-F5344CB8AC3E}">
        <p14:creationId xmlns:p14="http://schemas.microsoft.com/office/powerpoint/2010/main" val="3759818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867724-7E1B-50E2-90DA-5BBFF7EA1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снимок экрана, диаграмма, текст, круг&#10;&#10;Автоматически созданное описание">
            <a:extLst>
              <a:ext uri="{FF2B5EF4-FFF2-40B4-BE49-F238E27FC236}">
                <a16:creationId xmlns:a16="http://schemas.microsoft.com/office/drawing/2014/main" id="{730CE433-15BA-DD1C-D0B5-9F5998EDDB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4255" y="476934"/>
            <a:ext cx="10443489" cy="5904132"/>
          </a:xfrm>
        </p:spPr>
      </p:pic>
    </p:spTree>
    <p:extLst>
      <p:ext uri="{BB962C8B-B14F-4D97-AF65-F5344CB8AC3E}">
        <p14:creationId xmlns:p14="http://schemas.microsoft.com/office/powerpoint/2010/main" val="201629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C204EA-86B2-2650-A50E-53F3DC755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снимок экрана, диаграмм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CC729156-8B65-5771-5E3C-46CA769281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979" y="817300"/>
            <a:ext cx="11632041" cy="4730883"/>
          </a:xfrm>
        </p:spPr>
      </p:pic>
    </p:spTree>
    <p:extLst>
      <p:ext uri="{BB962C8B-B14F-4D97-AF65-F5344CB8AC3E}">
        <p14:creationId xmlns:p14="http://schemas.microsoft.com/office/powerpoint/2010/main" val="2845225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14FDB5-25D2-190F-7A17-A19ECE73C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05FBA94E-63E9-FDED-4055-0C202E2C27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3058" y="605480"/>
            <a:ext cx="10885063" cy="5597611"/>
          </a:xfrm>
        </p:spPr>
      </p:pic>
    </p:spTree>
    <p:extLst>
      <p:ext uri="{BB962C8B-B14F-4D97-AF65-F5344CB8AC3E}">
        <p14:creationId xmlns:p14="http://schemas.microsoft.com/office/powerpoint/2010/main" val="1588975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82B2C9-AC2D-DBE9-A2DC-291F3F2A6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снимок экрана, диаграмма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3D49D438-A7B4-8D1C-A04F-EEB74AA291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975" y="916367"/>
            <a:ext cx="11774050" cy="4693600"/>
          </a:xfrm>
        </p:spPr>
      </p:pic>
    </p:spTree>
    <p:extLst>
      <p:ext uri="{BB962C8B-B14F-4D97-AF65-F5344CB8AC3E}">
        <p14:creationId xmlns:p14="http://schemas.microsoft.com/office/powerpoint/2010/main" val="232819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1265911B-1E2F-489E-97EF-A15A9299E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2119D4F1-CE65-4D74-A168-F27C15F1B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4" descr="Рука, держащая перо и затенение кругов на листе">
            <a:extLst>
              <a:ext uri="{FF2B5EF4-FFF2-40B4-BE49-F238E27FC236}">
                <a16:creationId xmlns:a16="http://schemas.microsoft.com/office/drawing/2014/main" id="{0B2A63AD-D4FE-70C9-0A96-867ACE34ED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36346" r="11875" b="-1"/>
          <a:stretch/>
        </p:blipFill>
        <p:spPr>
          <a:xfrm>
            <a:off x="20" y="10"/>
            <a:ext cx="6095979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FF3EA2-A296-DE4C-9BD6-63CA46B01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025718"/>
            <a:ext cx="4057650" cy="4770783"/>
          </a:xfrm>
        </p:spPr>
        <p:txBody>
          <a:bodyPr anchor="ctr">
            <a:normAutofit/>
          </a:bodyPr>
          <a:lstStyle/>
          <a:p>
            <a:pPr algn="ctr"/>
            <a:r>
              <a:rPr lang="ru-RU">
                <a:solidFill>
                  <a:srgbClr val="FFFFFF"/>
                </a:solidFill>
              </a:rPr>
              <a:t>Что беспокоит устных переводчиков?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4F0B5F-4AC5-17B2-D682-E9A5C1E04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9972" y="762000"/>
            <a:ext cx="3825025" cy="5334000"/>
          </a:xfrm>
        </p:spPr>
        <p:txBody>
          <a:bodyPr anchor="ctr">
            <a:normAutofit/>
          </a:bodyPr>
          <a:lstStyle/>
          <a:p>
            <a:r>
              <a:rPr lang="ru-RU" b="0" i="0" dirty="0">
                <a:effectLst/>
                <a:latin typeface="system-ui"/>
              </a:rPr>
              <a:t>Получение большего количества работы/клиентов (44%)</a:t>
            </a:r>
          </a:p>
          <a:p>
            <a:r>
              <a:rPr lang="ru-RU" b="0" i="0" dirty="0">
                <a:effectLst/>
                <a:latin typeface="system-ui"/>
              </a:rPr>
              <a:t> </a:t>
            </a:r>
            <a:r>
              <a:rPr lang="ru-RU" b="1" i="1" dirty="0">
                <a:effectLst/>
                <a:latin typeface="system-ui"/>
              </a:rPr>
              <a:t>Снижение ставок (25%) </a:t>
            </a:r>
          </a:p>
          <a:p>
            <a:r>
              <a:rPr lang="ru-RU" b="1" i="1" dirty="0">
                <a:effectLst/>
                <a:latin typeface="system-ui"/>
              </a:rPr>
              <a:t>Развитие технологий, которое меняет способы выполнения работы (10%)</a:t>
            </a:r>
          </a:p>
          <a:p>
            <a:r>
              <a:rPr lang="ru-RU" b="1" i="1" dirty="0">
                <a:effectLst/>
                <a:latin typeface="system-ui"/>
              </a:rPr>
              <a:t> Поддержание профессионального уровня, сохранение качества (10%)</a:t>
            </a:r>
            <a:r>
              <a:rPr lang="ru-RU" b="0" i="0" dirty="0">
                <a:effectLst/>
                <a:latin typeface="system-ui"/>
              </a:rPr>
              <a:t> </a:t>
            </a:r>
          </a:p>
          <a:p>
            <a:r>
              <a:rPr lang="ru-RU" b="0" i="0" dirty="0">
                <a:effectLst/>
                <a:latin typeface="system-ui"/>
              </a:rPr>
              <a:t>Больше времени для себя/семьи (7%) </a:t>
            </a:r>
          </a:p>
          <a:p>
            <a:r>
              <a:rPr lang="ru-RU" b="0" i="0" dirty="0">
                <a:effectLst/>
                <a:latin typeface="system-ui"/>
              </a:rPr>
              <a:t>Больше времени для работы (4%)  и это далеко не все.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4231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0DB4423-716D-4B40-9498-69F5F3E5E0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B339CD8-1850-4DF2-BCDF-1CAAE5F872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197" y="1113411"/>
            <a:ext cx="4629606" cy="462960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FCF2B4-0871-BCAB-A7CB-4C6B6B9BE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054" y="2286000"/>
            <a:ext cx="3965456" cy="2285999"/>
          </a:xfrm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ru-RU" sz="1800" b="0" i="0">
                <a:solidFill>
                  <a:schemeClr val="bg1"/>
                </a:solidFill>
                <a:effectLst/>
                <a:latin typeface="system-ui"/>
              </a:rPr>
              <a:t>плохое или </a:t>
            </a:r>
            <a:r>
              <a:rPr lang="ru-RU" sz="1800" b="0" i="1">
                <a:solidFill>
                  <a:schemeClr val="bg1"/>
                </a:solidFill>
                <a:effectLst/>
                <a:latin typeface="system-ui"/>
              </a:rPr>
              <a:t>временами</a:t>
            </a:r>
            <a:r>
              <a:rPr lang="ru-RU" sz="1800" b="0" i="0">
                <a:solidFill>
                  <a:schemeClr val="bg1"/>
                </a:solidFill>
                <a:effectLst/>
                <a:latin typeface="system-ui"/>
              </a:rPr>
              <a:t> плохое качество звука при удаленном устном переводе, особенно при синхронном переводе</a:t>
            </a:r>
            <a:endParaRPr lang="ru-RU" sz="1800">
              <a:solidFill>
                <a:schemeClr val="bg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0AA57F-EF7D-2834-59A4-B185E4F65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762000"/>
            <a:ext cx="4572000" cy="5334000"/>
          </a:xfrm>
        </p:spPr>
        <p:txBody>
          <a:bodyPr anchor="ctr">
            <a:normAutofit/>
          </a:bodyPr>
          <a:lstStyle/>
          <a:p>
            <a:r>
              <a:rPr lang="ru-RU" dirty="0"/>
              <a:t>5% устных переводчиков отмечают именно эту проблему, которая сказывается в т.ч. и на здоровье переводчика, не только на качестве услуги.</a:t>
            </a:r>
          </a:p>
        </p:txBody>
      </p:sp>
    </p:spTree>
    <p:extLst>
      <p:ext uri="{BB962C8B-B14F-4D97-AF65-F5344CB8AC3E}">
        <p14:creationId xmlns:p14="http://schemas.microsoft.com/office/powerpoint/2010/main" val="3607162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709097-1D5E-461B-A75A-2CB4E0B19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E7CE3D-756A-41A4-9B20-2A2FC3A1E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4" descr="Кеттлебеллс на пол">
            <a:extLst>
              <a:ext uri="{FF2B5EF4-FFF2-40B4-BE49-F238E27FC236}">
                <a16:creationId xmlns:a16="http://schemas.microsoft.com/office/drawing/2014/main" id="{5A57BA36-04D8-77D9-EB20-476BBB29AA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6963" b="8799"/>
          <a:stretch/>
        </p:blipFill>
        <p:spPr>
          <a:xfrm>
            <a:off x="20" y="2520"/>
            <a:ext cx="12191980" cy="685548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66F635-1AC0-003E-765E-45CA2299F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2200">
                <a:solidFill>
                  <a:srgbClr val="FFFFFF"/>
                </a:solidFill>
              </a:rPr>
              <a:t>Искусственный интеллект: применение для устного перевода онлайн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7CF948-9F12-4674-98E3-7A7FE57A1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2286000"/>
            <a:ext cx="971155" cy="0"/>
          </a:xfrm>
          <a:prstGeom prst="line">
            <a:avLst/>
          </a:prstGeom>
          <a:ln w="317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AAF492-A4E8-C99B-8695-12716D7DF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55" y="2743200"/>
            <a:ext cx="7955077" cy="3352800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FFFFFF"/>
                </a:solidFill>
              </a:rPr>
              <a:t>Обучение (озвучивание нейросетями нужных текстов для тренировки, подготовка учебных глоссариев, поиск терминологических соответствий, пополнения активного словарного запаса и т.д.)</a:t>
            </a:r>
          </a:p>
          <a:p>
            <a:r>
              <a:rPr lang="ru-RU">
                <a:solidFill>
                  <a:srgbClr val="FFFFFF"/>
                </a:solidFill>
              </a:rPr>
              <a:t>Подготовка к устному переводу (подготовка глоссариев, изучение предметной области, установление терминологических соответствий, перевод письменных справочных материалов в ограниченное время и т.д.)</a:t>
            </a:r>
          </a:p>
          <a:p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348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AFC5F8-66A4-9FC3-1DC4-7AF5C259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Полезные программы для устного перевода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D82596-8CB9-3571-C846-EEEC74910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Например, САТ-программы для перевода отданного переводчикам в последнюю минуту доклада, </a:t>
            </a:r>
            <a:r>
              <a:rPr lang="ru-RU" b="0" i="0" dirty="0">
                <a:effectLst/>
                <a:latin typeface="system-ui"/>
              </a:rPr>
              <a:t>чтобы улучшить реакцию переводчика на изменение условий или восполнить пробелы в подготовке, которую мог или думал обеспечить клиент.</a:t>
            </a:r>
          </a:p>
          <a:p>
            <a:r>
              <a:rPr lang="ru-RU" dirty="0">
                <a:latin typeface="system-ui"/>
              </a:rPr>
              <a:t>Автоматически сгенерированные субтитры</a:t>
            </a:r>
          </a:p>
          <a:p>
            <a:r>
              <a:rPr lang="ru-RU" dirty="0">
                <a:latin typeface="system-ui"/>
              </a:rPr>
              <a:t>ПО для работы устных переводчиков, объединяющее в себе эти и др. полезные функции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2522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F0BAE0-44EF-5F88-7849-0429E6F3F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402893"/>
            <a:ext cx="9238434" cy="857559"/>
          </a:xfrm>
        </p:spPr>
        <p:txBody>
          <a:bodyPr/>
          <a:lstStyle/>
          <a:p>
            <a:r>
              <a:rPr lang="ru-RU" dirty="0"/>
              <a:t>Полезное ПО для устного переводчика(согласно опросам)</a:t>
            </a:r>
          </a:p>
        </p:txBody>
      </p:sp>
      <p:pic>
        <p:nvPicPr>
          <p:cNvPr id="5" name="Объект 4" descr="Изображение выглядит как текст, снимок экрана, Шрифт, меню&#10;&#10;Автоматически созданное описание">
            <a:extLst>
              <a:ext uri="{FF2B5EF4-FFF2-40B4-BE49-F238E27FC236}">
                <a16:creationId xmlns:a16="http://schemas.microsoft.com/office/drawing/2014/main" id="{F8F522E3-A483-0BFF-5AD1-BD03C18763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8000"/>
                    </a14:imgEffect>
                    <a14:imgEffect>
                      <a14:brightnessContrast bright="33000" contrast="1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8010" y="1260452"/>
            <a:ext cx="10815980" cy="5415533"/>
          </a:xfrm>
        </p:spPr>
      </p:pic>
    </p:spTree>
    <p:extLst>
      <p:ext uri="{BB962C8B-B14F-4D97-AF65-F5344CB8AC3E}">
        <p14:creationId xmlns:p14="http://schemas.microsoft.com/office/powerpoint/2010/main" val="3245983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E11662-13BD-67B5-DB5A-3E75F0AD8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Составлено по материалам на платформе </a:t>
            </a:r>
            <a:r>
              <a:rPr lang="en-US" dirty="0" err="1"/>
              <a:t>Proz.com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1ECC84-4F96-7A86-245A-33A646777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https://go.proz.com/blog/what-are-the-must-have-tools-of-the-modern-interpreter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5775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24AF3B-1232-0F89-C04B-3365302A8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5586" y="420130"/>
            <a:ext cx="3867367" cy="2360140"/>
          </a:xfrm>
        </p:spPr>
        <p:txBody>
          <a:bodyPr/>
          <a:lstStyle/>
          <a:p>
            <a:r>
              <a:rPr lang="ru-RU"/>
              <a:t>Тех.оснащение современного устного переводчика</a:t>
            </a:r>
            <a:endParaRPr lang="ru-RU" dirty="0"/>
          </a:p>
        </p:txBody>
      </p:sp>
      <p:pic>
        <p:nvPicPr>
          <p:cNvPr id="5" name="Объект 4" descr="Изображение выглядит как текст, снимок экрана, документ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B7C1BCE2-E2F1-32D7-B665-F680770140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404" y="163094"/>
            <a:ext cx="4900808" cy="6531812"/>
          </a:xfrm>
        </p:spPr>
      </p:pic>
    </p:spTree>
    <p:extLst>
      <p:ext uri="{BB962C8B-B14F-4D97-AF65-F5344CB8AC3E}">
        <p14:creationId xmlns:p14="http://schemas.microsoft.com/office/powerpoint/2010/main" val="2089799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A8D466-2788-B2CE-1D93-149F48592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 последнее:</a:t>
            </a:r>
          </a:p>
        </p:txBody>
      </p:sp>
      <p:pic>
        <p:nvPicPr>
          <p:cNvPr id="5" name="Объект 4" descr="Изображение выглядит как текст, линия, Шрифт, программное обеспечение&#10;&#10;Автоматически созданное описание">
            <a:extLst>
              <a:ext uri="{FF2B5EF4-FFF2-40B4-BE49-F238E27FC236}">
                <a16:creationId xmlns:a16="http://schemas.microsoft.com/office/drawing/2014/main" id="{FBAF0530-DD16-EEB8-6A53-1D5506C545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7084" y="2116186"/>
            <a:ext cx="11507136" cy="4642959"/>
          </a:xfrm>
        </p:spPr>
      </p:pic>
    </p:spTree>
    <p:extLst>
      <p:ext uri="{BB962C8B-B14F-4D97-AF65-F5344CB8AC3E}">
        <p14:creationId xmlns:p14="http://schemas.microsoft.com/office/powerpoint/2010/main" val="852989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EED5540-64E5-4258-ABA4-753F07B71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1C3281D-A46F-4842-9340-4CBC29E1B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черные вопросительные знаки с одним желтым знаком вопроса">
            <a:extLst>
              <a:ext uri="{FF2B5EF4-FFF2-40B4-BE49-F238E27FC236}">
                <a16:creationId xmlns:a16="http://schemas.microsoft.com/office/drawing/2014/main" id="{757FA376-49DD-1583-A00D-D7EB70249C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28990" r="6122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995482-3D8F-6088-E469-4275D55E3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258" y="1424473"/>
            <a:ext cx="7714388" cy="285014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/>
              <a:t>Вопросы?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4EDB048-C82F-4E9B-BCE9-3D1DBE5D5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09875" y="4578595"/>
            <a:ext cx="971155" cy="0"/>
          </a:xfrm>
          <a:prstGeom prst="line">
            <a:avLst/>
          </a:prstGeom>
          <a:ln w="317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2034893"/>
      </p:ext>
    </p:extLst>
  </p:cSld>
  <p:clrMapOvr>
    <a:masterClrMapping/>
  </p:clrMapOvr>
</p:sld>
</file>

<file path=ppt/theme/theme1.xml><?xml version="1.0" encoding="utf-8"?>
<a:theme xmlns:a="http://schemas.openxmlformats.org/drawingml/2006/main" name="PortalVTI">
  <a:themeElements>
    <a:clrScheme name="Earth">
      <a:dk1>
        <a:sysClr val="windowText" lastClr="000000"/>
      </a:dk1>
      <a:lt1>
        <a:sysClr val="window" lastClr="FFFFFF"/>
      </a:lt1>
      <a:dk2>
        <a:srgbClr val="051618"/>
      </a:dk2>
      <a:lt2>
        <a:srgbClr val="E8E8DF"/>
      </a:lt2>
      <a:accent1>
        <a:srgbClr val="2D714C"/>
      </a:accent1>
      <a:accent2>
        <a:srgbClr val="1F7985"/>
      </a:accent2>
      <a:accent3>
        <a:srgbClr val="0D6756"/>
      </a:accent3>
      <a:accent4>
        <a:srgbClr val="40945E"/>
      </a:accent4>
      <a:accent5>
        <a:srgbClr val="389896"/>
      </a:accent5>
      <a:accent6>
        <a:srgbClr val="64924A"/>
      </a:accent6>
      <a:hlink>
        <a:srgbClr val="1F855C"/>
      </a:hlink>
      <a:folHlink>
        <a:srgbClr val="227390"/>
      </a:folHlink>
    </a:clrScheme>
    <a:fontScheme name="Earth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VTI" id="{0E0D5035-C7F2-4607-91F4-D5D5F886A15A}" vid="{EAFF3D8B-AC13-4E90-80A9-182200FBC86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511</Words>
  <Application>Microsoft Macintosh PowerPoint</Application>
  <PresentationFormat>Широкоэкранный</PresentationFormat>
  <Paragraphs>39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system-ui</vt:lpstr>
      <vt:lpstr>Trade Gothic Next Cond</vt:lpstr>
      <vt:lpstr>Trade Gothic Next Light</vt:lpstr>
      <vt:lpstr>PortalVTI</vt:lpstr>
      <vt:lpstr>Устный переводчик онлайн</vt:lpstr>
      <vt:lpstr>Презентация PowerPoint</vt:lpstr>
      <vt:lpstr>Почему тенденция работать удаленно продолжится</vt:lpstr>
      <vt:lpstr>Объемы работы устного переводчика онлайн</vt:lpstr>
      <vt:lpstr>Статистика</vt:lpstr>
      <vt:lpstr>Презентация PowerPoint</vt:lpstr>
      <vt:lpstr>Презентация PowerPoint</vt:lpstr>
      <vt:lpstr>Презентация PowerPoint</vt:lpstr>
      <vt:lpstr>Презентация PowerPoint</vt:lpstr>
      <vt:lpstr>Что беспокоит устных переводчиков?</vt:lpstr>
      <vt:lpstr>плохое или временами плохое качество звука при удаленном устном переводе, особенно при синхронном переводе</vt:lpstr>
      <vt:lpstr>Искусственный интеллект: применение для устного перевода онлайн</vt:lpstr>
      <vt:lpstr>Полезные программы для устного перевода</vt:lpstr>
      <vt:lpstr>Полезное ПО для устного переводчика(согласно опросам)</vt:lpstr>
      <vt:lpstr>Составлено по материалам на платформе Proz.com</vt:lpstr>
      <vt:lpstr>Тех.оснащение современного устного переводчика</vt:lpstr>
      <vt:lpstr>И последнее:</vt:lpstr>
      <vt:lpstr>Вопросы?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Устный переводчик онлайн</dc:title>
  <dc:creator>a8020</dc:creator>
  <cp:lastModifiedBy>a8020</cp:lastModifiedBy>
  <cp:revision>3</cp:revision>
  <dcterms:created xsi:type="dcterms:W3CDTF">2025-01-21T17:34:36Z</dcterms:created>
  <dcterms:modified xsi:type="dcterms:W3CDTF">2025-01-21T20:01:57Z</dcterms:modified>
</cp:coreProperties>
</file>