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18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95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90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71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72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69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1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89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26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23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8C5B1-263F-469F-8E70-2E2D2F1C03FC}" type="datetimeFigureOut">
              <a:rPr lang="ru-RU" smtClean="0"/>
              <a:t>04.12.2025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B72A6-EA28-405E-9192-7BFF2C1700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35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F%D0%B7%D1%8B%D0%BA%D0%BE%D0%B2%D0%BE%D0%B9_%D0%B7%D0%BD%D0%B0%D0%BA" TargetMode="External"/><Relationship Id="rId3" Type="http://schemas.openxmlformats.org/officeDocument/2006/relationships/hyperlink" Target="https://ru.wikipedia.org/wiki/%D0%97%D0%BD%D0%B0%D1%87%D0%B8%D0%BC%D0%BE%D1%81%D1%82%D1%8C_(%D0%BB%D0%B8%D0%BD%D0%B3%D0%B2%D0%B8%D1%81%D1%82%D0%B8%D0%BA%D0%B0)" TargetMode="External"/><Relationship Id="rId7" Type="http://schemas.openxmlformats.org/officeDocument/2006/relationships/hyperlink" Target="https://ru.wikipedia.org/wiki/%D0%A1%D0%B8%D0%BD%D1%82%D0%B0%D0%B3%D0%BC%D0%B0_(%D0%BB%D0%B8%D0%BD%D0%B3%D0%B2%D0%B8%D1%81%D1%82%D0%B8%D0%BA%D0%B0)" TargetMode="External"/><Relationship Id="rId2" Type="http://schemas.openxmlformats.org/officeDocument/2006/relationships/hyperlink" Target="https://ru.wikipedia.org/wiki/%D0%A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F%D0%B0%D1%80%D0%B0%D0%B4%D0%B8%D0%B3%D0%BC%D0%B0_(%D0%BB%D0%B8%D0%BD%D0%B3%D0%B2%D0%B8%D1%81%D1%82%D0%B8%D0%BA%D0%B0)" TargetMode="External"/><Relationship Id="rId5" Type="http://schemas.openxmlformats.org/officeDocument/2006/relationships/hyperlink" Target="https://ru.wikipedia.org/wiki/%D0%95%D0%B4%D0%B8%D0%BD%D0%B8%D1%86%D1%8B_%D1%8F%D0%B7%D1%8B%D0%BA%D0%B0" TargetMode="External"/><Relationship Id="rId4" Type="http://schemas.openxmlformats.org/officeDocument/2006/relationships/hyperlink" Target="https://ru.wikipedia.org/wiki/%D0%A3%D1%80%D0%BE%D0%B2%D0%BD%D0%B8_%D1%8F%D0%B7%D1%8B%D0%BA%D0%B0" TargetMode="External"/><Relationship Id="rId9" Type="http://schemas.openxmlformats.org/officeDocument/2006/relationships/hyperlink" Target="https://ru.wikipedia.org/wiki/%D0%94%D0%B8%D0%B0%D1%85%D1%80%D0%BE%D0%BD%D0%B8%D1%8F_%D0%B8_%D1%81%D0%B8%D0%BD%D1%85%D1%80%D0%BE%D0%BD%D0%B8%D1%8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8%D0%B5%D1%80%D0%B0%D1%80%D1%85%D0%B8%D1%8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B%D0%BE%D0%B2%D0%BE%D0%BE%D0%B1%D1%80%D0%B0%D0%B7%D0%BE%D0%B2%D0%B0%D0%BD%D0%B8%D0%B5" TargetMode="External"/><Relationship Id="rId7" Type="http://schemas.openxmlformats.org/officeDocument/2006/relationships/hyperlink" Target="https://ru.wikipedia.org/wiki/%D0%93%D1%80%D0%B0%D0%BC%D0%BC%D0%B0%D1%82%D0%B8%D1%87%D0%B5%D1%81%D0%BA%D0%B0%D1%8F_%D0%BA%D0%B0%D1%82%D0%B5%D0%B3%D0%BE%D1%80%D0%B8%D1%8F" TargetMode="External"/><Relationship Id="rId2" Type="http://schemas.openxmlformats.org/officeDocument/2006/relationships/hyperlink" Target="https://ru.wikipedia.org/wiki/%D0%9C%D0%BE%D1%80%D1%84%D0%BE%D0%BB%D0%BE%D0%B3%D0%B8%D1%8F_(%D0%BB%D0%B8%D0%BD%D0%B3%D0%B2%D0%B8%D1%81%D1%82%D0%B8%D0%BA%D0%B0)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A7%D0%B0%D1%81%D1%82%D0%B8_%D1%80%D0%B5%D1%87%D0%B8" TargetMode="External"/><Relationship Id="rId5" Type="http://schemas.openxmlformats.org/officeDocument/2006/relationships/hyperlink" Target="https://ru.wikipedia.org/wiki/%D0%A1%D0%B5%D0%BC%D0%B0%D0%BD%D1%82%D0%B8%D0%BA%D0%B0_(%D0%BB%D0%B8%D0%BD%D0%B3%D0%B2%D0%B8%D1%81%D1%82%D0%B8%D0%BA%D0%B0)" TargetMode="External"/><Relationship Id="rId4" Type="http://schemas.openxmlformats.org/officeDocument/2006/relationships/hyperlink" Target="https://ru.wikipedia.org/wiki/%D0%A1%D0%B8%D0%BD%D1%82%D0%B0%D0%BA%D1%81%D0%B8%D1%8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9C%D0%B5%D0%BB%D1%8C%D0%BD%D0%B8%D0%BA%D0%BE%D0%B2,_%D0%93%D0%B5%D0%BD%D0%BD%D0%B0%D0%B4%D0%B8%D0%B9_%D0%9F%D1%80%D0%BE%D0%BA%D0%BE%D0%BF%D1%8C%D0%B5%D0%B2%D0%B8%D1%87&amp;action=edit&amp;redlink=1" TargetMode="External"/><Relationship Id="rId2" Type="http://schemas.openxmlformats.org/officeDocument/2006/relationships/hyperlink" Target="https://ru.wikipedia.org/wiki/%D0%9A%D1%83%D0%B1%D1%80%D1%8F%D0%BA%D0%BE%D0%B2%D0%B0,_%D0%95%D0%BB%D0%B5%D0%BD%D0%B0_%D0%A1%D0%B0%D0%BC%D0%BE%D0%B9%D0%BB%D0%BE%D0%B2%D0%BD%D0%B0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Языковая система и подсистемы языка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09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Характеристика языковой системы в целом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8361"/>
            <a:ext cx="10515600" cy="4908602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система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элементов </a:t>
            </a:r>
            <a:r>
              <a:rPr lang="ru-RU" sz="32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Язык"/>
              </a:rPr>
              <a:t>языка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друг с другом теми или иными отношениями, образующее определённое единство и целостность.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компонент языковой системы существует в противопоставлении другим элементам, что наделяет его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Значимость (лингвистика)"/>
              </a:rPr>
              <a:t>значимостью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Представление о системе языка включает в себя понятия: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Уровни языка"/>
              </a:rPr>
              <a:t>уровней (подсистем) языка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 tooltip="Единицы языка"/>
              </a:rPr>
              <a:t>единиц языка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tooltip="Парадигма (лингвистика)"/>
              </a:rPr>
              <a:t>парадигматики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tooltip="Синтагма (лингвистика)"/>
              </a:rPr>
              <a:t>синтагматики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tooltip="Языковой знак"/>
              </a:rPr>
              <a:t>языкового знака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tooltip="Диахрония и синхрония"/>
              </a:rPr>
              <a:t>синхронии и диахронии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338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1276" y="519780"/>
            <a:ext cx="1099246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Языковая система имеет 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Иерархия"/>
              </a:rPr>
              <a:t>иерархическую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структуру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единицы более высоких уровней представляют собой сочетания единиц низших уровней, иначе говоря единицы более низкого уровня являются составными частыми более высоких уровней: единицы фонетического уровня, напр., звуки, составляют слова, единицы лексического уровня – слова, входят в единицы синтаксического уровня – словосочетание, предложение и т.п.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311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471" y="309716"/>
            <a:ext cx="11444748" cy="5775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6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языковой системе и её отдельных подсистемах </a:t>
            </a:r>
            <a:r>
              <a:rPr lang="ru-RU" sz="36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выделяются центр и периферия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Например, центр лексико-грамматической подсистемы существительного составляют лексические </a:t>
            </a:r>
            <a:r>
              <a:rPr lang="ru-RU" sz="36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единицы 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(существительные) с категориальной семантикой физической предметности, ср., например: </a:t>
            </a:r>
            <a:r>
              <a:rPr lang="ru-RU" sz="3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камень </a:t>
            </a:r>
            <a:r>
              <a:rPr lang="en-US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vs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3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честность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при этом слово </a:t>
            </a:r>
            <a:r>
              <a:rPr lang="ru-RU" sz="3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честность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тому подобные относятся к периферии лексико-грамматического класса (подсистемы) существительного. 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4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703" y="383458"/>
            <a:ext cx="11297265" cy="6276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Термин </a:t>
            </a:r>
            <a:r>
              <a:rPr lang="ru-RU" sz="32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языковая система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может применяться не только в отношении языка в целом как организованной совокупности подсистем, но и по отношению к отдельной </a:t>
            </a:r>
            <a:r>
              <a:rPr lang="ru-RU" sz="32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подсистеме 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закономерно </a:t>
            </a:r>
            <a:r>
              <a:rPr lang="ru-RU" sz="32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организованной совокупности элементов одного уровня языка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связанных устойчивыми отношениями. В последнем смысле говорят о фонологической,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 tooltip="Морфология (лингвистика)"/>
              </a:rPr>
              <a:t>морфологической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 tooltip="Словообразование"/>
              </a:rPr>
              <a:t>словообразовательной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 tooltip="Синтаксис"/>
              </a:rPr>
              <a:t>синтаксической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лексической,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5" tooltip="Семантика (лингвистика)"/>
              </a:rPr>
              <a:t>семантической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системе данного </a:t>
            </a:r>
            <a:r>
              <a:rPr lang="ru-RU" sz="32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языка. В 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ещё более узком понимании термина </a:t>
            </a:r>
            <a:r>
              <a:rPr lang="ru-RU" sz="32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речь может идти о системах (или подсистемах) отдельных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6" tooltip="Части речи"/>
              </a:rPr>
              <a:t>частей речи</a:t>
            </a:r>
            <a:r>
              <a:rPr lang="ru-RU" sz="32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или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7" tooltip="Грамматическая категория"/>
              </a:rPr>
              <a:t>грамматических категорий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1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9936" y="943897"/>
            <a:ext cx="11031793" cy="5148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Наряду с термином </a:t>
            </a:r>
            <a:r>
              <a:rPr lang="ru-RU" sz="3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употребляется ещё термин </a:t>
            </a:r>
            <a:r>
              <a:rPr lang="ru-RU" sz="3600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структура. 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термин имеет различные определения, обратимся к наиболее распространенному: структура — «каркас» системы из отношений между элементами, система — совокупность структуры и элементов, выполняющая определённую функцию (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Кубрякова, Елена Самойловна"/>
              </a:rPr>
              <a:t>Е. С. </a:t>
            </a:r>
            <a:r>
              <a:rPr lang="ru-RU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Кубрякова, Елена Самойловна"/>
              </a:rPr>
              <a:t>Кубрякова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Мельников, Геннадий Прокопьевич (страница отсутствует)"/>
              </a:rPr>
              <a:t>Г. П. Мельников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94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0659" y="678427"/>
            <a:ext cx="9940412" cy="678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ru-RU" sz="3600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Уровни или ярусы языка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7813" y="1356754"/>
            <a:ext cx="10486103" cy="51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Языковая система включает в себя ряд подсистем или уровней (ярусов).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24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Термин </a:t>
            </a:r>
            <a:r>
              <a:rPr lang="ru-RU" sz="2400" b="1" i="1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ru-RU" sz="24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имеет два основных значения: </a:t>
            </a:r>
            <a:endParaRPr lang="ru-RU" sz="2400" dirty="0" smtClean="0">
              <a:solidFill>
                <a:srgbClr val="44444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buAutoNum type="arabicPeriod"/>
            </a:pPr>
            <a:r>
              <a:rPr lang="ru-RU" sz="24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Совокупность </a:t>
            </a:r>
            <a:r>
              <a:rPr lang="ru-RU" sz="24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относительно однородных элементов. </a:t>
            </a:r>
            <a:endParaRPr lang="ru-RU" sz="2400" dirty="0" smtClean="0">
              <a:solidFill>
                <a:srgbClr val="44444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buAutoNum type="arabicPeriod"/>
            </a:pPr>
            <a:r>
              <a:rPr lang="ru-RU" sz="24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Разновидность языка (форма существования языка), имеющая своих носителей, сферу использования, выполняющая определенный набор социальных функций. Например, в русском языке выделяются следующие подсистемы: 1) литературный язык; 2) территориальные диалекты; 3) городское просторечие; 4) социальные жаргоны; 5) профессиональные жаргоны; 6) стили. Совокупность </a:t>
            </a:r>
            <a:r>
              <a:rPr lang="ru-RU" sz="2400" dirty="0" err="1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Я.п</a:t>
            </a:r>
            <a:r>
              <a:rPr lang="ru-RU" sz="24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находится в отношениях функциональной дополнительности. Каждый носитель языка владеет несколькими языковыми подсистемами. </a:t>
            </a:r>
            <a:r>
              <a:rPr lang="ru-RU" sz="2400" b="1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 в этой лекции интересует первое значение термина уровень (подсистема) языка</a:t>
            </a:r>
            <a:r>
              <a:rPr lang="ru-RU" sz="24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15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458" y="575188"/>
            <a:ext cx="11253019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Фонемный ярус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 - з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вук речи в языковой системе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Фонемы выполняют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функции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узнавания (перцептивная функция) и различения (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сигнификативная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функция). Перцептивная – это функция доведения зву­ков речи до восприятия: она дает возможность воспринимать и опознавать органом слуха звуки речи и их сочетания, способ­ствуя отождествлению одних и тех же слов и морфем.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Сигнификативная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смыслоразличительная функция, т.е. функция различения значимых элементов языка — морфем и слов. Например, ср.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мать.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функции у фонем есть артикуляционный и акустический аспекты. 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235974" y="4306827"/>
            <a:ext cx="11090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Фонемы -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минимальные единицы языка, т.к. разделить их на последовательно произносимые в речевой цепи более мелкие единицы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нельзя, но они не являются знаками (не имеют значения)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52735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3239" y="398206"/>
            <a:ext cx="11488993" cy="5719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Морфемный ярус (морфема –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минимальная значимая единица языка). Все морфемы по своему значению распадаются на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корневые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(вещественное значение, понятие) и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аффиксальные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морфемы, которые делятся на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словообразовательные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(деривационные - подчеркнуто) и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словоизменительные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(грамматические, формообразующие – жирным шрифтом), ср. </a:t>
            </a:r>
            <a:r>
              <a:rPr lang="en-US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</a:t>
            </a:r>
            <a:r>
              <a:rPr lang="en-US" sz="32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tion</a:t>
            </a:r>
            <a:r>
              <a:rPr lang="en-US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орал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Значение словообразовательных и формообразующих морфем предельно обобщено по сравнению с индивидуальным значением корневых морфем (подчеркнуто), ср. </a:t>
            </a:r>
            <a:r>
              <a:rPr lang="ru-RU" sz="32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тель, </a:t>
            </a:r>
            <a:r>
              <a:rPr lang="en-US" sz="32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</a:t>
            </a:r>
            <a:r>
              <a:rPr lang="en-US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8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0219"/>
            <a:ext cx="11872452" cy="5775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Лексемный ярус (лексема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единица словарного состава языка и совокупность грамматических форм слова в одну: 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стол-стола-столу-столом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т.д.; </a:t>
            </a:r>
            <a:r>
              <a:rPr lang="en-US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’-</a:t>
            </a:r>
            <a:r>
              <a:rPr lang="en-US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3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Основная единица лексемного (лексического) яруса – это слово (лексема). 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слове сливаются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стороны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фонетическая, морфемная и семантическая (смысловая)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Многие лингвисты считают слово центральным в механизме языка (см. из Библии: Вначале было слово). 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542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16195"/>
            <a:ext cx="120494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многофункционально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1) легко превращается (функционирует в качестве) в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морфему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(особенно в английском, напр. </a:t>
            </a:r>
            <a:r>
              <a:rPr lang="en-US" sz="24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котором слово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выступает в качестве корневой морфемы) и в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Стой! Тепло. Красивая!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Shut up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Fine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Dad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2) слово функционирует как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многозначный знак в системе языка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словаре, напр., парадигма многозначного слова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представлена в одном из словарей тремя значениями – 1. стол (мебель), 2. стол (люди за столом), 3. таблица) и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однозначное слово в речи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 was a really noisy table behind us celebrating a birthday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слово функционирует как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совокупность различных сторон – семантической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(собственно значение, смысл),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грамматической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(грамматическое значение),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прагматической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(как, кем и с какой целью употребляется слово), ср.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Заткнись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Помолчите;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Shut up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quiet</a:t>
            </a: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множество определений слова, но ни одно не выдерживает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критики.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70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465" y="501445"/>
            <a:ext cx="11621729" cy="4725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75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Синтаксический ярус (уровень)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компонентов структурной организации языка, </a:t>
            </a:r>
            <a:r>
              <a:rPr lang="ru-RU" sz="3200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единицами которого являются </a:t>
            </a:r>
            <a:r>
              <a:rPr lang="ru-RU" sz="3200" b="1" i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словосочетание</a:t>
            </a:r>
            <a:r>
              <a:rPr lang="ru-RU" sz="3200" b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3200" b="1" i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3200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solidFill>
                <a:srgbClr val="1C1C1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3200" b="1" dirty="0" smtClean="0">
              <a:solidFill>
                <a:srgbClr val="1C1C1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Словосочетания </a:t>
            </a:r>
            <a:r>
              <a:rPr lang="ru-RU" sz="3200" b="1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предложения</a:t>
            </a:r>
            <a:r>
              <a:rPr lang="ru-RU" sz="3200" dirty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выступают как основные типы синтаксических конструкций, которые необ­ходимы для порождения конкретных сочетаний слов и синтагм, высказываний и фраз</a:t>
            </a:r>
            <a:r>
              <a:rPr lang="ru-RU" sz="3200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692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219" y="516195"/>
            <a:ext cx="11911781" cy="628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i="1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Словосочетание является частью предло­жения, но оно существует и до предложения, представляя собой строительный материал для предложения. </a:t>
            </a: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 </a:t>
            </a:r>
            <a:r>
              <a:rPr lang="ru-RU" sz="2800" i="1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железная дверь, деревянный дом, песчаная насыпь – </a:t>
            </a:r>
            <a:r>
              <a:rPr lang="ru-RU" sz="2800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разные сочетания слов, но один тип — атрибутивного субстантивно­го словосочетания, построенного на синтаксической связи согла­сования. Эти сочетания слов и этот тип словосочетания могут быть использованы для построения предложений, ср.: </a:t>
            </a:r>
            <a:r>
              <a:rPr lang="ru-RU" sz="2800" i="1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Железная дверь </a:t>
            </a:r>
            <a:r>
              <a:rPr lang="ru-RU" sz="2800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 </a:t>
            </a:r>
            <a:r>
              <a:rPr lang="ru-RU" sz="2800" i="1" dirty="0" smtClean="0">
                <a:solidFill>
                  <a:srgbClr val="1C1C1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деревянный дом, не горит. </a:t>
            </a: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800" b="1" dirty="0" smtClean="0"/>
              <a:t>Основной </a:t>
            </a:r>
            <a:r>
              <a:rPr lang="ru-RU" sz="2800" b="1" dirty="0"/>
              <a:t>единицей синтаксического уровня языка принято считать предложение</a:t>
            </a:r>
            <a:r>
              <a:rPr lang="ru-RU" b="1" dirty="0"/>
              <a:t>.</a:t>
            </a:r>
            <a:endParaRPr lang="ru-RU" dirty="0"/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33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686</Words>
  <Application>Microsoft Office PowerPoint</Application>
  <PresentationFormat>Широкоэкранный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Языковая система и подсистемы языка</vt:lpstr>
      <vt:lpstr>Характеристика языковой системы в целом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Языковая система и подсистемы языка</dc:title>
  <dc:creator>1</dc:creator>
  <cp:lastModifiedBy>1</cp:lastModifiedBy>
  <cp:revision>11</cp:revision>
  <dcterms:created xsi:type="dcterms:W3CDTF">2025-12-04T09:41:05Z</dcterms:created>
  <dcterms:modified xsi:type="dcterms:W3CDTF">2025-12-04T13:03:05Z</dcterms:modified>
</cp:coreProperties>
</file>