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70" r:id="rId7"/>
    <p:sldId id="260" r:id="rId8"/>
    <p:sldId id="261" r:id="rId9"/>
    <p:sldId id="268" r:id="rId10"/>
    <p:sldId id="262" r:id="rId11"/>
    <p:sldId id="263" r:id="rId12"/>
    <p:sldId id="269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8E6A1-8949-4BBE-B561-4B12B5024B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11DF46-255E-41F6-B879-05C355C1A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E20B94-9FE8-487C-86DD-0596DF535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4AEABC-3194-4E30-BBC0-1AF31968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750B9-3BAD-4C71-AFEA-4F975BF3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74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5BE93-1E92-499A-90D3-FB10D8ECA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CA9EF9-0803-401A-87E5-25B9580D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09372C-BA6F-4E9F-BF72-E4BBAB2B3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C7BADC-98CD-44C9-9D03-A2E4866DB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9A5785-224B-4497-BE14-E2882B542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77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3C9A1-0CB8-44F8-A884-B47E7116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BD794F-7D5F-4E4B-B7EE-C63FB2D4B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FF2707-A465-45B5-A2F4-A8CBB44C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495B64-5C17-4809-B794-664C2532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A259C1-E701-43A5-B8F7-95A5C4A9E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1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0A2C70-25CA-4283-8600-9BA2FA945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C58300-276C-4BA8-8CD2-0BE9022EDA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2C4EA9-6039-4401-AAE1-DDF0F1A5B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9B03B3-E642-437C-804D-C0A619873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516AD6-2D25-4B39-ACE4-F7EC46C38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371D73-F4F3-4064-AE4A-BFA17680C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05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63846-FCDC-4BE4-AA81-33AEC6FD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B6472C0-7DE2-4D54-BBC6-060FEAB0B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8C4151-F548-430E-B053-1AF0F52FF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DEC1835-3D31-409D-A10B-10D8BC225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AE28BE-AFF6-45F6-9451-57D6E565D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40CE8C8-D5C4-4179-BEBD-B49CAF43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EFD1C0-871D-4D96-81B0-4BF0D8763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3BF907-1C87-46D7-A614-2B93E5C2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86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31715-DADD-4917-B9B3-1A257919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AD277B-9053-4D36-8245-01D0F55EE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0EEBE54-96A1-4B6B-A36E-59B4850C3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23DA2B-7434-4B32-A8BA-33B341208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20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87D814-7F7E-4E1A-A8A4-B3011CF75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2D6BDD9-C8BB-4068-8EE2-306280E8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01D46B-EA73-49C7-984D-93F263B85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19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B0A75-2EF9-467F-8175-0E5133A36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4EF462-E927-4261-8956-96F70170D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E1F44B-569A-44B3-9650-EC789F3C7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E7207B-6E1B-4F57-ACB2-4C57DF4B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E72B3F-1631-4C96-BFCE-B3CE0E06C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90A241-E823-4C91-B2C0-462838F51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78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5E1BC4-8893-4E33-BD43-B3F25C17C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4BB1F3D-DA6D-4BE9-8F80-F131BB4F43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FBCA32-F90B-4C75-9E20-053377AF6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BBB27C8-C75F-4190-BE22-FFCEC8DB7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46DE59-17A8-455D-9BB7-65A984065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AFEF9A-C15A-4026-BCDC-025DB3D61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16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066BD3-A555-4C31-869E-6DC445D7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D29E10B-A139-4DC9-80A0-7716302ABF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E96D99-D1A2-45C8-BE87-EA763057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F4F231-F0D1-4EF9-9AED-6AE043DFC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81B158-F701-4DCE-991A-2C2336F32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7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845822-ED76-44D4-8201-7164E26A3E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B9DCB9-D8D6-489F-B3C2-02817A7B2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757BC9-2E52-4661-8B91-B9AEB56EE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A2419B-BAE3-40C8-83BF-832C55BA0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9A564C-0502-4030-B988-8858268B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82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146B94-BE9C-45D4-8DC6-CECAC0C3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21E454-7ACE-42D9-8A61-C12011AD0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7A0AB6-31FE-4ECD-830B-09FC9109B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7BD74-33CF-428A-89E5-43F78D27BBB9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27719-C526-499E-B7E5-F11DEBD57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056C86-7523-412B-A55B-B1F0C9610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50272-D9C5-4BA7-9FA8-AAB7648840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32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AADC83-8DF4-455F-9D33-7A952C6870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Представление о языке как о знаковой системе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8B70033-D3A0-42A2-A93D-759CB7C7C8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7918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0E26B9-57D0-4160-AE1A-C640F54FC887}"/>
              </a:ext>
            </a:extLst>
          </p:cNvPr>
          <p:cNvSpPr txBox="1"/>
          <p:nvPr/>
        </p:nvSpPr>
        <p:spPr>
          <a:xfrm>
            <a:off x="2385391" y="615702"/>
            <a:ext cx="6096000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Понятие знака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4CCE7E-318D-4774-96C4-CCF22F188F77}"/>
              </a:ext>
            </a:extLst>
          </p:cNvPr>
          <p:cNvSpPr txBox="1"/>
          <p:nvPr/>
        </p:nvSpPr>
        <p:spPr>
          <a:xfrm>
            <a:off x="1177636" y="1726240"/>
            <a:ext cx="95319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Знак.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Знаки изучаются наукой, называемой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семиотикой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процесс порождения/интерпретации знаков называется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семиозис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ом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Знаки  бывают естественными (природными) и искусственными, т. е. специально соз­данными для удовлетворения определенных потребностей.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29592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E1B07E-8FEF-4091-B29E-9DB397956FA8}"/>
              </a:ext>
            </a:extLst>
          </p:cNvPr>
          <p:cNvSpPr txBox="1"/>
          <p:nvPr/>
        </p:nvSpPr>
        <p:spPr>
          <a:xfrm>
            <a:off x="3048000" y="756239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Чарльз Спенсер Пирс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067158-D2D3-4D0F-A5A9-5C5C784EBF19}"/>
              </a:ext>
            </a:extLst>
          </p:cNvPr>
          <p:cNvSpPr txBox="1"/>
          <p:nvPr/>
        </p:nvSpPr>
        <p:spPr>
          <a:xfrm>
            <a:off x="1427018" y="1177637"/>
            <a:ext cx="9781309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классификация знаков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знаки иконические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изображающие обозначаемые ими объекты, в частности, картины, географические карты и портреты;</a:t>
            </a:r>
          </a:p>
          <a:p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знаки естественные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указывающие на явления природы, например, тучи, напоминающие о дожде; 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знаки конвенциональные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или условные, принятые по соглашению, например, красный цвет, предупреждающий об опасности или запрете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3140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B85BAD-1C5F-4E3D-A33C-FEDC1B6FBB3D}"/>
              </a:ext>
            </a:extLst>
          </p:cNvPr>
          <p:cNvSpPr txBox="1"/>
          <p:nvPr/>
        </p:nvSpPr>
        <p:spPr>
          <a:xfrm>
            <a:off x="1177637" y="412607"/>
            <a:ext cx="1016923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традиционной трактовке семиотика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изучает знаки и знаковые системы как </a:t>
            </a:r>
            <a:r>
              <a:rPr lang="ru-R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средства хранения, передачи и переработки </a:t>
            </a:r>
            <a:r>
              <a:rPr lang="ru-RU" sz="32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информации</a:t>
            </a:r>
            <a:r>
              <a:rPr lang="ru-R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человеческом обществе, в природе и в самом человеке</a:t>
            </a:r>
            <a:r>
              <a:rPr lang="ru-RU" sz="24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13F150-CDD7-44A8-AAFD-5BB52588E491}"/>
              </a:ext>
            </a:extLst>
          </p:cNvPr>
          <p:cNvSpPr txBox="1"/>
          <p:nvPr/>
        </p:nvSpPr>
        <p:spPr>
          <a:xfrm>
            <a:off x="1177637" y="3325090"/>
            <a:ext cx="1062643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Все, что люди сообщают друг другу (намерен­но или непроизвольно) или машинам, является информацией. Информация – это все, что можно сообщить, передать. </a:t>
            </a:r>
            <a:r>
              <a:rPr lang="ru-R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Она всегда имеет знаковую природу и передается с помощью </a:t>
            </a:r>
            <a:r>
              <a:rPr lang="ru-RU" sz="3200" b="1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знаков.</a:t>
            </a:r>
            <a:endParaRPr lang="ru-RU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947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8146" y="2341419"/>
            <a:ext cx="1066800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Семиотика усматривает в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качестве знака </a:t>
            </a:r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любой объект или явление, способный устанавливать определенную связь с чем-то недоступным восприятию. </a:t>
            </a:r>
            <a:endParaRPr lang="ru-RU" sz="3200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849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345" y="665019"/>
            <a:ext cx="10986655" cy="4705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На сегодняшний день существует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несколько признанных научных классификаций знаков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в зависимости от критерия, положенного в основу классификации. Например: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классификация на </a:t>
            </a:r>
            <a:r>
              <a:rPr lang="ru-RU" sz="32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природные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32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биологические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или врожденные, например, языки животных) семиотики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RU" sz="32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небиологические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(культурные, например, рукописи, предметы или артефакты, носящие информацию) семиотики.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876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57BE0E-62B3-4A58-8D63-3D7E4FFCE478}"/>
              </a:ext>
            </a:extLst>
          </p:cNvPr>
          <p:cNvSpPr txBox="1"/>
          <p:nvPr/>
        </p:nvSpPr>
        <p:spPr>
          <a:xfrm>
            <a:off x="484910" y="615454"/>
            <a:ext cx="10751126" cy="1494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Лингвистическая семиотика </a:t>
            </a:r>
            <a:endParaRPr lang="ru-RU" sz="3600" b="1" dirty="0" smtClean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изучает</a:t>
            </a:r>
            <a:r>
              <a:rPr lang="ru-RU" sz="3600" b="1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естественный </a:t>
            </a:r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язык как 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знаковую систему</a:t>
            </a:r>
            <a:endParaRPr lang="ru-RU" sz="36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1DE4C8-41EA-4E41-BFDA-F960CEB22B91}"/>
              </a:ext>
            </a:extLst>
          </p:cNvPr>
          <p:cNvSpPr txBox="1"/>
          <p:nvPr/>
        </p:nvSpPr>
        <p:spPr>
          <a:xfrm>
            <a:off x="665018" y="2410691"/>
            <a:ext cx="1083425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Представление о естественном, человеческом языке как о системе знаков является одним из самых распространенных в языкознании, относящемся к </a:t>
            </a:r>
            <a:r>
              <a:rPr lang="ru-RU" sz="3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мейнстриму.</a:t>
            </a:r>
          </a:p>
          <a:p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ейнстрим – совокупность лингвистических концепций, отражающих основное, преобладающее направление подхода к языку.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54304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A69B76-BF7C-463C-AA4B-B49AC39DFF5D}"/>
              </a:ext>
            </a:extLst>
          </p:cNvPr>
          <p:cNvSpPr txBox="1"/>
          <p:nvPr/>
        </p:nvSpPr>
        <p:spPr>
          <a:xfrm>
            <a:off x="665019" y="583961"/>
            <a:ext cx="103770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Лингвистическая семиотика изучает естественный язык ‒ </a:t>
            </a:r>
            <a:endParaRPr lang="ru-RU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CA50B4-D6B5-4175-8274-9D9482B19EA0}"/>
              </a:ext>
            </a:extLst>
          </p:cNvPr>
          <p:cNvSpPr txBox="1"/>
          <p:nvPr/>
        </p:nvSpPr>
        <p:spPr>
          <a:xfrm>
            <a:off x="665019" y="1168736"/>
            <a:ext cx="106125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важнейшую из знаковых систем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действующих в сфере культуры, ‒ с точки зрения его общности с другими знаковыми системами.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9655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5636" y="623455"/>
            <a:ext cx="11083637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В лингвистическом, языковом знаке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традиционно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выделяют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две стороны – </a:t>
            </a:r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означаемое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означающее.</a:t>
            </a:r>
            <a:r>
              <a:rPr lang="ru-RU" sz="1400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5636" y="2438401"/>
            <a:ext cx="11263746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Означаемое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– это понятийное содержание, смысл, концепт, образ фрагмента действительности, выделенный в мире в процессе его восприятия, это – 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значение знака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2619" y="4523145"/>
            <a:ext cx="1098665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Означающее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 – это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форма знака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(звуковая или письменная), формальная сторона знака. 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624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858982"/>
            <a:ext cx="9809018" cy="493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В языке также можно выделить знаки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1.</a:t>
            </a: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иконические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, например, звукоподражательные слова,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междометия: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Брр, тьфу, ха-ха-ха (междометия)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Бултыхнуться, квакать, мяукать (звукоподражательные слова)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547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F7ADE9-B017-468E-B302-FF5A819293B2}"/>
              </a:ext>
            </a:extLst>
          </p:cNvPr>
          <p:cNvSpPr txBox="1"/>
          <p:nvPr/>
        </p:nvSpPr>
        <p:spPr>
          <a:xfrm>
            <a:off x="554181" y="540327"/>
            <a:ext cx="10183091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2.указательные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(симптомы, индексы), например, дейктические местоимения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we</a:t>
            </a:r>
            <a:r>
              <a:rPr lang="ru-RU" sz="3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ru-RU" sz="3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3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you 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т.п., 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4181" y="2493818"/>
            <a:ext cx="8589819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3.конвенциональные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(знаки-символы) – практически вся знаменательная лексика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языков: </a:t>
            </a:r>
            <a:r>
              <a:rPr lang="ru-RU" sz="36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яблоко, обедать, вкусный, быстро, вчера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и мн. др.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502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8145" y="858982"/>
            <a:ext cx="107372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Семиотический аспект в целом является </a:t>
            </a:r>
            <a:r>
              <a:rPr lang="ru-RU" sz="36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неотъемлемой характеристикой жизни и функционирования человека как языковой личности в его социально-культурной ипостаси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. Человек занят в непрерывном процессе </a:t>
            </a: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семиозиса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3600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порождения и интерпретации знаков и различных знаковых систем, часто не отдавая себе в </a:t>
            </a:r>
            <a:r>
              <a:rPr lang="ru-RU" sz="3600" b="1" u="sng">
                <a:latin typeface="Times New Roman" panose="02020603050405020304" pitchFamily="18" charset="0"/>
                <a:ea typeface="Calibri" panose="020F0502020204030204" pitchFamily="34" charset="0"/>
              </a:rPr>
              <a:t>этом </a:t>
            </a:r>
            <a:r>
              <a:rPr lang="ru-RU" sz="3600" b="1" u="sng" smtClean="0">
                <a:latin typeface="Times New Roman" panose="02020603050405020304" pitchFamily="18" charset="0"/>
                <a:ea typeface="Calibri" panose="020F0502020204030204" pitchFamily="34" charset="0"/>
              </a:rPr>
              <a:t>отчета.</a:t>
            </a:r>
            <a:endParaRPr lang="ru-RU" sz="3600" b="1" u="sng" dirty="0"/>
          </a:p>
        </p:txBody>
      </p:sp>
    </p:spTree>
    <p:extLst>
      <p:ext uri="{BB962C8B-B14F-4D97-AF65-F5344CB8AC3E}">
        <p14:creationId xmlns:p14="http://schemas.microsoft.com/office/powerpoint/2010/main" val="352941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F4623A-0DAF-49BC-87C4-815BF1ECD698}"/>
              </a:ext>
            </a:extLst>
          </p:cNvPr>
          <p:cNvSpPr txBox="1"/>
          <p:nvPr/>
        </p:nvSpPr>
        <p:spPr>
          <a:xfrm>
            <a:off x="457200" y="554183"/>
            <a:ext cx="1057101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Несомненной является неразрывная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связь между языком и познанием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Понятие категоризации человеческого опыта является фундаментальным понятием в характеристике когнитивной деятельности, а 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выявление в окружающем человека мире значимых и значащих сущностей, изучаемых в рамках семиотики в качестве знаков, является одним из результатов категоризации.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этом смысле знак сам по себе уже есть категория как сущность, вычленяемая из универсума по определенному признаку, а именно, по его способности быть носителем информации (иметь содержание)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28039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578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6708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578</Words>
  <Application>Microsoft Office PowerPoint</Application>
  <PresentationFormat>Широкоэкранный</PresentationFormat>
  <Paragraphs>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Представление о языке как о знаковой системе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о языке как о знаковой системе </dc:title>
  <dc:creator>1</dc:creator>
  <cp:lastModifiedBy>1</cp:lastModifiedBy>
  <cp:revision>12</cp:revision>
  <dcterms:created xsi:type="dcterms:W3CDTF">2021-06-03T11:54:24Z</dcterms:created>
  <dcterms:modified xsi:type="dcterms:W3CDTF">2025-12-07T10:05:02Z</dcterms:modified>
</cp:coreProperties>
</file>