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389E-1EF8-40B7-9395-114FF6DB7344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E34B-C4C3-4885-90A6-DE597399C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194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389E-1EF8-40B7-9395-114FF6DB7344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E34B-C4C3-4885-90A6-DE597399C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415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389E-1EF8-40B7-9395-114FF6DB7344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E34B-C4C3-4885-90A6-DE597399C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277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389E-1EF8-40B7-9395-114FF6DB7344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E34B-C4C3-4885-90A6-DE597399C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033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389E-1EF8-40B7-9395-114FF6DB7344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E34B-C4C3-4885-90A6-DE597399C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33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389E-1EF8-40B7-9395-114FF6DB7344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E34B-C4C3-4885-90A6-DE597399C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13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389E-1EF8-40B7-9395-114FF6DB7344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E34B-C4C3-4885-90A6-DE597399C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932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389E-1EF8-40B7-9395-114FF6DB7344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E34B-C4C3-4885-90A6-DE597399C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308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389E-1EF8-40B7-9395-114FF6DB7344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E34B-C4C3-4885-90A6-DE597399C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242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389E-1EF8-40B7-9395-114FF6DB7344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E34B-C4C3-4885-90A6-DE597399C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749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389E-1EF8-40B7-9395-114FF6DB7344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5E34B-C4C3-4885-90A6-DE597399C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452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F5389E-1EF8-40B7-9395-114FF6DB7344}" type="datetimeFigureOut">
              <a:rPr lang="ru-RU" smtClean="0"/>
              <a:t>07.12.2025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5E34B-C4C3-4885-90A6-DE597399CA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947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ugust_Schleicher" TargetMode="External"/><Relationship Id="rId2" Type="http://schemas.openxmlformats.org/officeDocument/2006/relationships/hyperlink" Target="https://en.wikipedia.org/wiki/Wilhelm_von_Humboldt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Leonard_Bloomfield" TargetMode="External"/><Relationship Id="rId2" Type="http://schemas.openxmlformats.org/officeDocument/2006/relationships/hyperlink" Target="https://en.wikipedia.org/wiki/Ferdinand_de_Saussure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stegg.com/einstein/" TargetMode="External"/><Relationship Id="rId2" Type="http://schemas.openxmlformats.org/officeDocument/2006/relationships/hyperlink" Target="https://en.wikipedia.org/wiki/Norbert_Wiener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n.wikipedia.org/wiki/Francis_Galton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29898" y="1401097"/>
            <a:ext cx="64423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3D464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Язык и мышление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741461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0942" y="619432"/>
            <a:ext cx="10987548" cy="5710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4000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Язык и мышление образуют единство</a:t>
            </a:r>
            <a:r>
              <a:rPr lang="ru-RU" sz="40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Оно включает в себя два основных аспекта: </a:t>
            </a:r>
            <a:endParaRPr lang="ru-RU" sz="4000" dirty="0" smtClean="0">
              <a:solidFill>
                <a:srgbClr val="22222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4000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40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4000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генетический</a:t>
            </a:r>
            <a:r>
              <a:rPr lang="ru-RU" sz="40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который выражается в том, что происхождение языка тесно связано с возникновением мышления, и </a:t>
            </a:r>
            <a:endParaRPr lang="ru-RU" sz="4000" dirty="0" smtClean="0">
              <a:solidFill>
                <a:srgbClr val="22222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000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40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sz="4000" b="1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функциональный</a:t>
            </a:r>
            <a:r>
              <a:rPr lang="ru-RU" sz="40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который представляет собой единство языка и мышления в их современном состоянии.</a:t>
            </a:r>
            <a:endParaRPr lang="ru-RU" sz="4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287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7923" y="899652"/>
            <a:ext cx="10456606" cy="28671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Язык - система словесного выражения мыслей. Но возникает вопрос, может ли человек мыслить, не прибегая к помощи языка, иначе говоря, </a:t>
            </a: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как связаны язык и мышление?</a:t>
            </a:r>
            <a:endParaRPr lang="ru-RU" sz="4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132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2452" y="737419"/>
            <a:ext cx="11046542" cy="5153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4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Мнения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Большинство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исследователей полагают, что мышление может существовать только на базе языка и 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фактически отождествляют язык и мышление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Еще древние греки использовали слово «</a:t>
            </a:r>
            <a:r>
              <a:rPr lang="ru-RU" sz="3200" i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logos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для обозначения слова, речи, разговорного языка и одновременно для обозначения разума, мысли. Разделять понятия языка и мысли они стали значительно позднее. 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822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225" y="634181"/>
            <a:ext cx="11267768" cy="5710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Г</a:t>
            </a:r>
            <a:r>
              <a:rPr lang="ru-RU" sz="32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умбольдт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основоположник общего языкознания как науки, считал язык 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формирующим органом мысли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Развивая этот тезис, он говорил, что язык народа - его дух, дух народа - это его язык. Другой немецкий лингвист 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Август </a:t>
            </a:r>
            <a:r>
              <a:rPr lang="ru-RU" sz="3200" b="1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Шлейхер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считал, что </a:t>
            </a:r>
            <a:r>
              <a:rPr lang="ru-RU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мышление и язык столь же тождественны, как содержание и форма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Филолог </a:t>
            </a:r>
            <a:r>
              <a:rPr lang="ru-RU" sz="3200" b="1" u="sng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Макс Мюллер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высказывал эту мысль в крайней форме: «Как мы знаем, что небо существует и что оно голубое? Знали бы мы небо, если бы не было для него названия?… Язык и мышление два названия одной и той же вещи».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30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3458" y="383458"/>
            <a:ext cx="10972800" cy="5189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Фердинанд де Соссюр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 поддержку тесного единства языка и мышления приводил образное сравнение: «язык - лист бумаги, мысль - его лицевая сторона, а звук оборотная. Нельзя разрезать лицевую сторону, не разрезав оборотную. Так и в языке нельзя отделить ни мысль от звука, ни звук от мысли. Этого можно достичь лишь путем абстракции». </a:t>
            </a:r>
            <a:endParaRPr lang="ru-RU" sz="3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И, наконец, американский лингвист </a:t>
            </a:r>
            <a:r>
              <a:rPr lang="ru-RU" sz="32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Леонард </a:t>
            </a:r>
            <a:r>
              <a:rPr lang="ru-RU" sz="3200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Блумфилд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утверждал, что мышление - это говорение с самим собой. 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796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1445" y="197346"/>
            <a:ext cx="11076039" cy="6038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2) 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Однако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многие ученые придерживаются прямо противоположной точки зрения,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считая, что мышление, особенно творческое мышление, вполне возможно без словесного выражения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 </a:t>
            </a:r>
            <a:r>
              <a:rPr lang="ru-RU" sz="2800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Норберт</a:t>
            </a:r>
            <a:r>
              <a:rPr lang="ru-RU" sz="28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 Винер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(американский учёный, выдающийся математик, основоположник кибернетики и теории искусственного интеллекта), </a:t>
            </a:r>
            <a:r>
              <a:rPr lang="ru-RU" sz="28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Альберт Эйнштейн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 </a:t>
            </a:r>
            <a:r>
              <a:rPr lang="ru-RU" sz="2800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Фрэнсис</a:t>
            </a:r>
            <a:r>
              <a:rPr lang="ru-RU" sz="28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 </a:t>
            </a:r>
            <a:r>
              <a:rPr lang="ru-RU" sz="2800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Гальтон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(английский исследователь, антрополог и психолог; основатель дифференциальной психологии и </a:t>
            </a:r>
            <a:r>
              <a:rPr lang="ru-RU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психометрики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статистик)</a:t>
            </a:r>
            <a:r>
              <a:rPr lang="ru-RU" sz="2800" dirty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другие ученые признаются, что используют в процессе мышления не слова или математические знаки, а расплывчатые образы, используют игру ассоциаций и только затем воплощают результат в слова. 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408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Истоки IT и информатики в личностях / Hab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50" y="442451"/>
            <a:ext cx="4805162" cy="3864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vatars.mds.yandex.net/i?id=e689db0b7dc4942826ec027132c319d601e02f77-3553471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471649" y="442451"/>
            <a:ext cx="5501147" cy="3864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0729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625" y="427703"/>
            <a:ext cx="6533536" cy="5294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502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947" y="560440"/>
            <a:ext cx="11061291" cy="5698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этом </a:t>
            </a: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sz="4000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ногие ученые признают существование различных форм мышления – практически-действенное, наглядно-образное, словесно-логическое и др. Есть также мнение, что облеченная в форму языка мысль не может быть выражена до конца, полноценно, что слово ограничивает мысль, т.е. формирует ее. </a:t>
            </a:r>
            <a:endParaRPr lang="ru-RU" sz="4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6135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270</Words>
  <Application>Microsoft Office PowerPoint</Application>
  <PresentationFormat>Широкоэкранный</PresentationFormat>
  <Paragraphs>14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9</cp:revision>
  <dcterms:created xsi:type="dcterms:W3CDTF">2025-12-07T10:10:03Z</dcterms:created>
  <dcterms:modified xsi:type="dcterms:W3CDTF">2025-12-07T10:30:33Z</dcterms:modified>
</cp:coreProperties>
</file>